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9" r:id="rId1"/>
  </p:sldMasterIdLst>
  <p:notesMasterIdLst>
    <p:notesMasterId r:id="rId26"/>
  </p:notesMasterIdLst>
  <p:handoutMasterIdLst>
    <p:handoutMasterId r:id="rId27"/>
  </p:handoutMasterIdLst>
  <p:sldIdLst>
    <p:sldId id="256" r:id="rId2"/>
    <p:sldId id="429" r:id="rId3"/>
    <p:sldId id="430" r:id="rId4"/>
    <p:sldId id="450" r:id="rId5"/>
    <p:sldId id="488" r:id="rId6"/>
    <p:sldId id="454" r:id="rId7"/>
    <p:sldId id="455" r:id="rId8"/>
    <p:sldId id="456" r:id="rId9"/>
    <p:sldId id="459" r:id="rId10"/>
    <p:sldId id="463" r:id="rId11"/>
    <p:sldId id="489" r:id="rId12"/>
    <p:sldId id="493" r:id="rId13"/>
    <p:sldId id="494" r:id="rId14"/>
    <p:sldId id="468" r:id="rId15"/>
    <p:sldId id="492" r:id="rId16"/>
    <p:sldId id="470" r:id="rId17"/>
    <p:sldId id="471" r:id="rId18"/>
    <p:sldId id="472" r:id="rId19"/>
    <p:sldId id="473" r:id="rId20"/>
    <p:sldId id="483" r:id="rId21"/>
    <p:sldId id="484" r:id="rId22"/>
    <p:sldId id="476" r:id="rId23"/>
    <p:sldId id="477" r:id="rId24"/>
    <p:sldId id="481" r:id="rId25"/>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D2"/>
    <a:srgbClr val="3C22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4675"/>
  </p:normalViewPr>
  <p:slideViewPr>
    <p:cSldViewPr>
      <p:cViewPr varScale="1">
        <p:scale>
          <a:sx n="112" d="100"/>
          <a:sy n="112" d="100"/>
        </p:scale>
        <p:origin x="12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2920"/>
    </p:cViewPr>
  </p:sorterViewPr>
  <p:notesViewPr>
    <p:cSldViewPr>
      <p:cViewPr>
        <p:scale>
          <a:sx n="150" d="100"/>
          <a:sy n="150" d="100"/>
        </p:scale>
        <p:origin x="-1432" y="204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E066B1B-4CA3-C348-9112-58CA100E780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it-IT"/>
          </a:p>
        </p:txBody>
      </p:sp>
      <p:sp>
        <p:nvSpPr>
          <p:cNvPr id="3" name="Segnaposto data 2">
            <a:extLst>
              <a:ext uri="{FF2B5EF4-FFF2-40B4-BE49-F238E27FC236}">
                <a16:creationId xmlns:a16="http://schemas.microsoft.com/office/drawing/2014/main" id="{5A6902B5-5019-3F48-B336-B6C5AAD9EED0}"/>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695DBD8-585B-D749-8B23-D6E1A1416C35}" type="datetimeFigureOut">
              <a:rPr lang="it-IT" altLang="it-IT"/>
              <a:pPr/>
              <a:t>11/09/2021</a:t>
            </a:fld>
            <a:endParaRPr lang="it-IT" altLang="it-IT"/>
          </a:p>
        </p:txBody>
      </p:sp>
      <p:sp>
        <p:nvSpPr>
          <p:cNvPr id="4" name="Segnaposto piè di pagina 3">
            <a:extLst>
              <a:ext uri="{FF2B5EF4-FFF2-40B4-BE49-F238E27FC236}">
                <a16:creationId xmlns:a16="http://schemas.microsoft.com/office/drawing/2014/main" id="{0D4C00DE-E63B-1C46-B5A5-BBD0A660115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it-IT"/>
          </a:p>
        </p:txBody>
      </p:sp>
      <p:sp>
        <p:nvSpPr>
          <p:cNvPr id="5" name="Segnaposto numero diapositiva 4">
            <a:extLst>
              <a:ext uri="{FF2B5EF4-FFF2-40B4-BE49-F238E27FC236}">
                <a16:creationId xmlns:a16="http://schemas.microsoft.com/office/drawing/2014/main" id="{874E3758-CBDC-E94A-A992-95CC807425B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372369B-01A2-E341-A478-74FD33CB18DC}" type="slidenum">
              <a:rPr lang="it-IT" altLang="it-IT"/>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34D2A1B-5A81-DA41-9812-78F6F2D3ACE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it-IT"/>
          </a:p>
        </p:txBody>
      </p:sp>
      <p:sp>
        <p:nvSpPr>
          <p:cNvPr id="13315" name="Rectangle 3">
            <a:extLst>
              <a:ext uri="{FF2B5EF4-FFF2-40B4-BE49-F238E27FC236}">
                <a16:creationId xmlns:a16="http://schemas.microsoft.com/office/drawing/2014/main" id="{1935222A-9C39-1D43-AC6B-DF5F9D148184}"/>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it-IT"/>
          </a:p>
        </p:txBody>
      </p:sp>
      <p:sp>
        <p:nvSpPr>
          <p:cNvPr id="15364" name="Rectangle 4">
            <a:extLst>
              <a:ext uri="{FF2B5EF4-FFF2-40B4-BE49-F238E27FC236}">
                <a16:creationId xmlns:a16="http://schemas.microsoft.com/office/drawing/2014/main" id="{3AE07AF2-B4C6-1C4C-A7F8-B0377D9F0F4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6B37B242-82C3-054B-8953-7873B249830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noProof="0"/>
              <a:t>Click to edit Master text styles</a:t>
            </a:r>
          </a:p>
          <a:p>
            <a:pPr lvl="1"/>
            <a:r>
              <a:rPr lang="it-IT" noProof="0"/>
              <a:t>Second level</a:t>
            </a:r>
          </a:p>
          <a:p>
            <a:pPr lvl="2"/>
            <a:r>
              <a:rPr lang="it-IT" noProof="0"/>
              <a:t>Third level</a:t>
            </a:r>
          </a:p>
          <a:p>
            <a:pPr lvl="3"/>
            <a:r>
              <a:rPr lang="it-IT" noProof="0"/>
              <a:t>Fourth level</a:t>
            </a:r>
          </a:p>
          <a:p>
            <a:pPr lvl="4"/>
            <a:r>
              <a:rPr lang="it-IT" noProof="0"/>
              <a:t>Fifth level</a:t>
            </a:r>
          </a:p>
        </p:txBody>
      </p:sp>
      <p:sp>
        <p:nvSpPr>
          <p:cNvPr id="13318" name="Rectangle 6">
            <a:extLst>
              <a:ext uri="{FF2B5EF4-FFF2-40B4-BE49-F238E27FC236}">
                <a16:creationId xmlns:a16="http://schemas.microsoft.com/office/drawing/2014/main" id="{C88759D2-BD0A-A340-9D66-ED4CD1FF1946}"/>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it-IT"/>
          </a:p>
        </p:txBody>
      </p:sp>
      <p:sp>
        <p:nvSpPr>
          <p:cNvPr id="13319" name="Rectangle 7">
            <a:extLst>
              <a:ext uri="{FF2B5EF4-FFF2-40B4-BE49-F238E27FC236}">
                <a16:creationId xmlns:a16="http://schemas.microsoft.com/office/drawing/2014/main" id="{DCA55C3D-AB59-AC4B-A96B-A33F7C5BC83C}"/>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6A67BB46-EDED-2C45-ACBD-D2BA41D7C796}"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3B075C5D-F1F6-9441-A0EE-20270CE1A1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C7F25B2-9B51-B84B-A1FD-8639484AA7ED}" type="slidenum">
              <a:rPr lang="it-IT" altLang="it-IT" sz="1200"/>
              <a:pPr/>
              <a:t>0</a:t>
            </a:fld>
            <a:endParaRPr lang="it-IT" altLang="it-IT" sz="1200"/>
          </a:p>
        </p:txBody>
      </p:sp>
      <p:sp>
        <p:nvSpPr>
          <p:cNvPr id="17410" name="Rectangle 2">
            <a:extLst>
              <a:ext uri="{FF2B5EF4-FFF2-40B4-BE49-F238E27FC236}">
                <a16:creationId xmlns:a16="http://schemas.microsoft.com/office/drawing/2014/main" id="{60EBD405-91B7-BA42-93F7-E68C19DDFAB3}"/>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028E844B-E2B8-1149-BC00-357F1F7778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10</a:t>
            </a:fld>
            <a:endParaRPr lang="it-IT" altLang="it-IT" sz="1200"/>
          </a:p>
        </p:txBody>
      </p:sp>
    </p:spTree>
    <p:extLst>
      <p:ext uri="{BB962C8B-B14F-4D97-AF65-F5344CB8AC3E}">
        <p14:creationId xmlns:p14="http://schemas.microsoft.com/office/powerpoint/2010/main" val="22210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11</a:t>
            </a:fld>
            <a:endParaRPr lang="it-IT" altLang="it-IT" sz="1200"/>
          </a:p>
        </p:txBody>
      </p:sp>
    </p:spTree>
    <p:extLst>
      <p:ext uri="{BB962C8B-B14F-4D97-AF65-F5344CB8AC3E}">
        <p14:creationId xmlns:p14="http://schemas.microsoft.com/office/powerpoint/2010/main" val="2876870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12</a:t>
            </a:fld>
            <a:endParaRPr lang="it-IT" altLang="it-IT" sz="1200"/>
          </a:p>
        </p:txBody>
      </p:sp>
    </p:spTree>
    <p:extLst>
      <p:ext uri="{BB962C8B-B14F-4D97-AF65-F5344CB8AC3E}">
        <p14:creationId xmlns:p14="http://schemas.microsoft.com/office/powerpoint/2010/main" val="51040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1</a:t>
            </a:fld>
            <a:endParaRPr lang="it-IT" altLang="it-IT" sz="1200"/>
          </a:p>
        </p:txBody>
      </p:sp>
    </p:spTree>
    <p:extLst>
      <p:ext uri="{BB962C8B-B14F-4D97-AF65-F5344CB8AC3E}">
        <p14:creationId xmlns:p14="http://schemas.microsoft.com/office/powerpoint/2010/main" val="56583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2</a:t>
            </a:fld>
            <a:endParaRPr lang="it-IT" altLang="it-IT" sz="1200"/>
          </a:p>
        </p:txBody>
      </p:sp>
    </p:spTree>
    <p:extLst>
      <p:ext uri="{BB962C8B-B14F-4D97-AF65-F5344CB8AC3E}">
        <p14:creationId xmlns:p14="http://schemas.microsoft.com/office/powerpoint/2010/main" val="823706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3</a:t>
            </a:fld>
            <a:endParaRPr lang="it-IT" altLang="it-IT" sz="1200"/>
          </a:p>
        </p:txBody>
      </p:sp>
    </p:spTree>
    <p:extLst>
      <p:ext uri="{BB962C8B-B14F-4D97-AF65-F5344CB8AC3E}">
        <p14:creationId xmlns:p14="http://schemas.microsoft.com/office/powerpoint/2010/main" val="52038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5</a:t>
            </a:fld>
            <a:endParaRPr lang="it-IT" altLang="it-IT" sz="1200"/>
          </a:p>
        </p:txBody>
      </p:sp>
    </p:spTree>
    <p:extLst>
      <p:ext uri="{BB962C8B-B14F-4D97-AF65-F5344CB8AC3E}">
        <p14:creationId xmlns:p14="http://schemas.microsoft.com/office/powerpoint/2010/main" val="1321595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6</a:t>
            </a:fld>
            <a:endParaRPr lang="it-IT" altLang="it-IT" sz="1200"/>
          </a:p>
        </p:txBody>
      </p:sp>
    </p:spTree>
    <p:extLst>
      <p:ext uri="{BB962C8B-B14F-4D97-AF65-F5344CB8AC3E}">
        <p14:creationId xmlns:p14="http://schemas.microsoft.com/office/powerpoint/2010/main" val="3863159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7</a:t>
            </a:fld>
            <a:endParaRPr lang="it-IT" altLang="it-IT" sz="1200"/>
          </a:p>
        </p:txBody>
      </p:sp>
    </p:spTree>
    <p:extLst>
      <p:ext uri="{BB962C8B-B14F-4D97-AF65-F5344CB8AC3E}">
        <p14:creationId xmlns:p14="http://schemas.microsoft.com/office/powerpoint/2010/main" val="3076333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8</a:t>
            </a:fld>
            <a:endParaRPr lang="it-IT" altLang="it-IT" sz="1200"/>
          </a:p>
        </p:txBody>
      </p:sp>
    </p:spTree>
    <p:extLst>
      <p:ext uri="{BB962C8B-B14F-4D97-AF65-F5344CB8AC3E}">
        <p14:creationId xmlns:p14="http://schemas.microsoft.com/office/powerpoint/2010/main" val="474731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immagine diapositiva 1">
            <a:extLst>
              <a:ext uri="{FF2B5EF4-FFF2-40B4-BE49-F238E27FC236}">
                <a16:creationId xmlns:a16="http://schemas.microsoft.com/office/drawing/2014/main" id="{1C1BF38E-39A6-6549-A6D4-F71660875A36}"/>
              </a:ext>
            </a:extLst>
          </p:cNvPr>
          <p:cNvSpPr>
            <a:spLocks noGrp="1" noRot="1" noChangeAspect="1"/>
          </p:cNvSpPr>
          <p:nvPr>
            <p:ph type="sldImg"/>
          </p:nvPr>
        </p:nvSpPr>
        <p:spPr>
          <a:ln/>
        </p:spPr>
      </p:sp>
      <p:sp>
        <p:nvSpPr>
          <p:cNvPr id="19458" name="Segnaposto note 2">
            <a:extLst>
              <a:ext uri="{FF2B5EF4-FFF2-40B4-BE49-F238E27FC236}">
                <a16:creationId xmlns:a16="http://schemas.microsoft.com/office/drawing/2014/main" id="{30553B4C-7EAD-0840-B797-3833BE63A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a typeface="ＭＳ Ｐゴシック" panose="020B0600070205080204" pitchFamily="34" charset="-128"/>
            </a:endParaRPr>
          </a:p>
        </p:txBody>
      </p:sp>
      <p:sp>
        <p:nvSpPr>
          <p:cNvPr id="19459" name="Segnaposto numero diapositiva 3">
            <a:extLst>
              <a:ext uri="{FF2B5EF4-FFF2-40B4-BE49-F238E27FC236}">
                <a16:creationId xmlns:a16="http://schemas.microsoft.com/office/drawing/2014/main" id="{73D5EB17-EECE-9D44-B0FA-160AAA5607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AA04C2D-856E-6548-B524-003145A1E6F0}" type="slidenum">
              <a:rPr lang="it-IT" altLang="it-IT" sz="1200"/>
              <a:pPr/>
              <a:t>9</a:t>
            </a:fld>
            <a:endParaRPr lang="it-IT" altLang="it-IT" sz="1200"/>
          </a:p>
        </p:txBody>
      </p:sp>
    </p:spTree>
    <p:extLst>
      <p:ext uri="{BB962C8B-B14F-4D97-AF65-F5344CB8AC3E}">
        <p14:creationId xmlns:p14="http://schemas.microsoft.com/office/powerpoint/2010/main" val="59500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0F4FF94-1E65-F447-91D7-D9D7C2E2E582}"/>
              </a:ext>
            </a:extLst>
          </p:cNvPr>
          <p:cNvGrpSpPr>
            <a:grpSpLocks/>
          </p:cNvGrpSpPr>
          <p:nvPr/>
        </p:nvGrpSpPr>
        <p:grpSpPr bwMode="auto">
          <a:xfrm>
            <a:off x="290513" y="2546350"/>
            <a:ext cx="711200" cy="474663"/>
            <a:chOff x="720" y="336"/>
            <a:chExt cx="624" cy="432"/>
          </a:xfrm>
        </p:grpSpPr>
        <p:sp>
          <p:nvSpPr>
            <p:cNvPr id="5" name="Rectangle 3">
              <a:extLst>
                <a:ext uri="{FF2B5EF4-FFF2-40B4-BE49-F238E27FC236}">
                  <a16:creationId xmlns:a16="http://schemas.microsoft.com/office/drawing/2014/main" id="{2018EAD2-907B-6945-AF67-BE5186FB7C19}"/>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sp>
          <p:nvSpPr>
            <p:cNvPr id="6" name="Rectangle 4">
              <a:extLst>
                <a:ext uri="{FF2B5EF4-FFF2-40B4-BE49-F238E27FC236}">
                  <a16:creationId xmlns:a16="http://schemas.microsoft.com/office/drawing/2014/main" id="{265CDECD-8CBA-2241-B01E-59A0B02315B0}"/>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grpSp>
      <p:grpSp>
        <p:nvGrpSpPr>
          <p:cNvPr id="7" name="Group 5">
            <a:extLst>
              <a:ext uri="{FF2B5EF4-FFF2-40B4-BE49-F238E27FC236}">
                <a16:creationId xmlns:a16="http://schemas.microsoft.com/office/drawing/2014/main" id="{3C68C63C-0387-0043-B6FD-01687FB2246D}"/>
              </a:ext>
            </a:extLst>
          </p:cNvPr>
          <p:cNvGrpSpPr>
            <a:grpSpLocks/>
          </p:cNvGrpSpPr>
          <p:nvPr/>
        </p:nvGrpSpPr>
        <p:grpSpPr bwMode="auto">
          <a:xfrm>
            <a:off x="414338" y="2968625"/>
            <a:ext cx="738187" cy="474663"/>
            <a:chOff x="912" y="2640"/>
            <a:chExt cx="672" cy="432"/>
          </a:xfrm>
        </p:grpSpPr>
        <p:sp>
          <p:nvSpPr>
            <p:cNvPr id="8" name="Rectangle 6">
              <a:extLst>
                <a:ext uri="{FF2B5EF4-FFF2-40B4-BE49-F238E27FC236}">
                  <a16:creationId xmlns:a16="http://schemas.microsoft.com/office/drawing/2014/main" id="{026553C1-DEC3-C541-B366-98C7619F4773}"/>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sp>
          <p:nvSpPr>
            <p:cNvPr id="9" name="Rectangle 7">
              <a:extLst>
                <a:ext uri="{FF2B5EF4-FFF2-40B4-BE49-F238E27FC236}">
                  <a16:creationId xmlns:a16="http://schemas.microsoft.com/office/drawing/2014/main" id="{014E3334-29E8-EB44-A733-5FC591242807}"/>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grpSp>
      <p:sp>
        <p:nvSpPr>
          <p:cNvPr id="10" name="Rectangle 8">
            <a:extLst>
              <a:ext uri="{FF2B5EF4-FFF2-40B4-BE49-F238E27FC236}">
                <a16:creationId xmlns:a16="http://schemas.microsoft.com/office/drawing/2014/main" id="{06A2DC36-662A-5241-BCF3-999C618432EB}"/>
              </a:ext>
            </a:extLst>
          </p:cNvPr>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sp>
        <p:nvSpPr>
          <p:cNvPr id="11" name="Rectangle 9">
            <a:extLst>
              <a:ext uri="{FF2B5EF4-FFF2-40B4-BE49-F238E27FC236}">
                <a16:creationId xmlns:a16="http://schemas.microsoft.com/office/drawing/2014/main" id="{9B5E1EF5-DAB8-0E47-8343-8296B771AF4F}"/>
              </a:ext>
            </a:extLst>
          </p:cNvPr>
          <p:cNvSpPr>
            <a:spLocks noChangeArrowheads="1"/>
          </p:cNvSpPr>
          <p:nvPr/>
        </p:nvSpPr>
        <p:spPr bwMode="auto">
          <a:xfrm>
            <a:off x="635000" y="24384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it-IT" altLang="it-IT"/>
          </a:p>
        </p:txBody>
      </p:sp>
      <p:sp>
        <p:nvSpPr>
          <p:cNvPr id="12" name="Rectangle 15">
            <a:extLst>
              <a:ext uri="{FF2B5EF4-FFF2-40B4-BE49-F238E27FC236}">
                <a16:creationId xmlns:a16="http://schemas.microsoft.com/office/drawing/2014/main" id="{5BDBCE99-05A6-0047-8E5D-6BC8D9F158B7}"/>
              </a:ext>
            </a:extLst>
          </p:cNvPr>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5130" name="Rectangle 10"/>
          <p:cNvSpPr>
            <a:spLocks noGrp="1" noChangeArrowheads="1"/>
          </p:cNvSpPr>
          <p:nvPr>
            <p:ph type="ctrTitle"/>
          </p:nvPr>
        </p:nvSpPr>
        <p:spPr>
          <a:xfrm>
            <a:off x="990600" y="1828800"/>
            <a:ext cx="7772400" cy="1143000"/>
          </a:xfrm>
        </p:spPr>
        <p:txBody>
          <a:bodyPr/>
          <a:lstStyle>
            <a:lvl1pPr>
              <a:defRPr/>
            </a:lvl1pPr>
          </a:lstStyle>
          <a:p>
            <a:r>
              <a:rPr lang="it-IT"/>
              <a:t>Fare clic per modificare lo stile del titolo dello schema</a:t>
            </a:r>
            <a:endParaRPr lang="en-US"/>
          </a:p>
        </p:txBody>
      </p:sp>
      <p:sp>
        <p:nvSpPr>
          <p:cNvPr id="5131" name="Rectangle 11"/>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it-IT"/>
              <a:t>Fare clic per modificare lo stile del sottotitolo dello schema</a:t>
            </a:r>
            <a:endParaRPr lang="en-US"/>
          </a:p>
        </p:txBody>
      </p:sp>
      <p:sp>
        <p:nvSpPr>
          <p:cNvPr id="13" name="Rectangle 12">
            <a:extLst>
              <a:ext uri="{FF2B5EF4-FFF2-40B4-BE49-F238E27FC236}">
                <a16:creationId xmlns:a16="http://schemas.microsoft.com/office/drawing/2014/main" id="{FB8495F8-7C1D-4148-9346-A0FCC00E7AED}"/>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4" name="Rectangle 13">
            <a:extLst>
              <a:ext uri="{FF2B5EF4-FFF2-40B4-BE49-F238E27FC236}">
                <a16:creationId xmlns:a16="http://schemas.microsoft.com/office/drawing/2014/main" id="{780F5479-9E65-484E-8748-BB17FC582783}"/>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5" name="Rectangle 14">
            <a:extLst>
              <a:ext uri="{FF2B5EF4-FFF2-40B4-BE49-F238E27FC236}">
                <a16:creationId xmlns:a16="http://schemas.microsoft.com/office/drawing/2014/main" id="{0478186A-904D-0F42-BF4A-2BE29CE74F49}"/>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9A0D30D0-9C19-FD42-ACF7-67B76F69A926}" type="slidenum">
              <a:rPr lang="en-US" altLang="it-IT"/>
              <a:pPr/>
              <a:t>‹N›</a:t>
            </a:fld>
            <a:endParaRPr lang="en-US" altLang="it-IT"/>
          </a:p>
        </p:txBody>
      </p:sp>
    </p:spTree>
    <p:extLst>
      <p:ext uri="{BB962C8B-B14F-4D97-AF65-F5344CB8AC3E}">
        <p14:creationId xmlns:p14="http://schemas.microsoft.com/office/powerpoint/2010/main" val="182698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89574586-AFA9-5F4E-9A24-DD9DDCBF53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8A35DB7-4277-6146-AE0A-6A480C16E6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C4F3E0F-43DD-0740-B6F9-15874C65687C}"/>
              </a:ext>
            </a:extLst>
          </p:cNvPr>
          <p:cNvSpPr>
            <a:spLocks noGrp="1" noChangeArrowheads="1"/>
          </p:cNvSpPr>
          <p:nvPr>
            <p:ph type="sldNum" sz="quarter" idx="12"/>
          </p:nvPr>
        </p:nvSpPr>
        <p:spPr>
          <a:ln/>
        </p:spPr>
        <p:txBody>
          <a:bodyPr/>
          <a:lstStyle>
            <a:lvl1pPr>
              <a:defRPr/>
            </a:lvl1pPr>
          </a:lstStyle>
          <a:p>
            <a:fld id="{B9539267-15F4-2F43-8D4E-73FD487DBBE9}" type="slidenum">
              <a:rPr lang="en-US" altLang="it-IT"/>
              <a:pPr/>
              <a:t>‹N›</a:t>
            </a:fld>
            <a:endParaRPr lang="en-US" altLang="it-IT"/>
          </a:p>
        </p:txBody>
      </p:sp>
    </p:spTree>
    <p:extLst>
      <p:ext uri="{BB962C8B-B14F-4D97-AF65-F5344CB8AC3E}">
        <p14:creationId xmlns:p14="http://schemas.microsoft.com/office/powerpoint/2010/main" val="90857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617538"/>
            <a:ext cx="1951038" cy="551497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1150938" y="617538"/>
            <a:ext cx="5700712" cy="55149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B5B94D7A-F7AB-5340-9CD7-E3FFEFF19F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750DB4F4-B466-BF40-B700-81E4050657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926DCD6B-C9C7-AA4C-928F-6A95F5DB005D}"/>
              </a:ext>
            </a:extLst>
          </p:cNvPr>
          <p:cNvSpPr>
            <a:spLocks noGrp="1" noChangeArrowheads="1"/>
          </p:cNvSpPr>
          <p:nvPr>
            <p:ph type="sldNum" sz="quarter" idx="12"/>
          </p:nvPr>
        </p:nvSpPr>
        <p:spPr>
          <a:ln/>
        </p:spPr>
        <p:txBody>
          <a:bodyPr/>
          <a:lstStyle>
            <a:lvl1pPr>
              <a:defRPr/>
            </a:lvl1pPr>
          </a:lstStyle>
          <a:p>
            <a:fld id="{5E5D9E5E-EF11-1D4A-95DD-244E301F2938}" type="slidenum">
              <a:rPr lang="en-US" altLang="it-IT"/>
              <a:pPr/>
              <a:t>‹N›</a:t>
            </a:fld>
            <a:endParaRPr lang="en-US" altLang="it-IT"/>
          </a:p>
        </p:txBody>
      </p:sp>
    </p:spTree>
    <p:extLst>
      <p:ext uri="{BB962C8B-B14F-4D97-AF65-F5344CB8AC3E}">
        <p14:creationId xmlns:p14="http://schemas.microsoft.com/office/powerpoint/2010/main" val="119976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50938" y="617538"/>
            <a:ext cx="7793037" cy="1143000"/>
          </a:xfrm>
        </p:spPr>
        <p:txBody>
          <a:bodyPr/>
          <a:lstStyle/>
          <a:p>
            <a:r>
              <a:rPr lang="it-IT"/>
              <a:t>Fare clic per modificare lo stile del titolo dello schema</a:t>
            </a:r>
          </a:p>
        </p:txBody>
      </p:sp>
      <p:sp>
        <p:nvSpPr>
          <p:cNvPr id="3" name="Segnaposto tabella 2"/>
          <p:cNvSpPr>
            <a:spLocks noGrp="1"/>
          </p:cNvSpPr>
          <p:nvPr>
            <p:ph type="tbl" idx="1"/>
          </p:nvPr>
        </p:nvSpPr>
        <p:spPr>
          <a:xfrm>
            <a:off x="1182688" y="2017713"/>
            <a:ext cx="7772400" cy="4114800"/>
          </a:xfrm>
        </p:spPr>
        <p:txBody>
          <a:bodyPr/>
          <a:lstStyle/>
          <a:p>
            <a:pPr lvl="0"/>
            <a:r>
              <a:rPr lang="it-IT" noProof="0"/>
              <a:t>Fare clic sull'icona per inserire una tabella</a:t>
            </a:r>
          </a:p>
        </p:txBody>
      </p:sp>
      <p:sp>
        <p:nvSpPr>
          <p:cNvPr id="4" name="Rectangle 11">
            <a:extLst>
              <a:ext uri="{FF2B5EF4-FFF2-40B4-BE49-F238E27FC236}">
                <a16:creationId xmlns:a16="http://schemas.microsoft.com/office/drawing/2014/main" id="{0A848BCC-0B27-274D-8084-10ED1655D0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8A06D07A-BC61-1C44-B05A-4A516DF74A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FF373FD0-0DD5-544A-A9C5-24FECD0CF2EA}"/>
              </a:ext>
            </a:extLst>
          </p:cNvPr>
          <p:cNvSpPr>
            <a:spLocks noGrp="1" noChangeArrowheads="1"/>
          </p:cNvSpPr>
          <p:nvPr>
            <p:ph type="sldNum" sz="quarter" idx="12"/>
          </p:nvPr>
        </p:nvSpPr>
        <p:spPr>
          <a:ln/>
        </p:spPr>
        <p:txBody>
          <a:bodyPr/>
          <a:lstStyle>
            <a:lvl1pPr>
              <a:defRPr/>
            </a:lvl1pPr>
          </a:lstStyle>
          <a:p>
            <a:fld id="{6004D268-FD1E-3B4F-B91F-B26423CD8656}" type="slidenum">
              <a:rPr lang="en-US" altLang="it-IT"/>
              <a:pPr/>
              <a:t>‹N›</a:t>
            </a:fld>
            <a:endParaRPr lang="en-US" altLang="it-IT"/>
          </a:p>
        </p:txBody>
      </p:sp>
    </p:spTree>
    <p:extLst>
      <p:ext uri="{BB962C8B-B14F-4D97-AF65-F5344CB8AC3E}">
        <p14:creationId xmlns:p14="http://schemas.microsoft.com/office/powerpoint/2010/main" val="216145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11">
            <a:extLst>
              <a:ext uri="{FF2B5EF4-FFF2-40B4-BE49-F238E27FC236}">
                <a16:creationId xmlns:a16="http://schemas.microsoft.com/office/drawing/2014/main" id="{D9913624-4A12-2A4E-AC21-CEA61F7064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D00980B-E6C4-1C4D-9B87-98DEDB4DD67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85E47ED0-5BED-DA4C-8906-11F7CF8310B9}"/>
              </a:ext>
            </a:extLst>
          </p:cNvPr>
          <p:cNvSpPr>
            <a:spLocks noGrp="1" noChangeArrowheads="1"/>
          </p:cNvSpPr>
          <p:nvPr>
            <p:ph type="sldNum" sz="quarter" idx="12"/>
          </p:nvPr>
        </p:nvSpPr>
        <p:spPr>
          <a:ln/>
        </p:spPr>
        <p:txBody>
          <a:bodyPr/>
          <a:lstStyle>
            <a:lvl1pPr>
              <a:defRPr/>
            </a:lvl1pPr>
          </a:lstStyle>
          <a:p>
            <a:fld id="{CCAEAD6E-FF44-C243-92EF-574FE4D11997}" type="slidenum">
              <a:rPr lang="en-US" altLang="it-IT"/>
              <a:pPr/>
              <a:t>‹N›</a:t>
            </a:fld>
            <a:endParaRPr lang="en-US" altLang="it-IT"/>
          </a:p>
        </p:txBody>
      </p:sp>
    </p:spTree>
    <p:extLst>
      <p:ext uri="{BB962C8B-B14F-4D97-AF65-F5344CB8AC3E}">
        <p14:creationId xmlns:p14="http://schemas.microsoft.com/office/powerpoint/2010/main" val="386860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 dello schema</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
        <p:nvSpPr>
          <p:cNvPr id="4" name="Rectangle 11">
            <a:extLst>
              <a:ext uri="{FF2B5EF4-FFF2-40B4-BE49-F238E27FC236}">
                <a16:creationId xmlns:a16="http://schemas.microsoft.com/office/drawing/2014/main" id="{51B511AA-8AFB-7947-9FC0-8E5830B3BC6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1828AFBB-84A1-7745-8A29-BC52B8744C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4DF6EEBF-A62C-C24A-B551-8135FD39329F}"/>
              </a:ext>
            </a:extLst>
          </p:cNvPr>
          <p:cNvSpPr>
            <a:spLocks noGrp="1" noChangeArrowheads="1"/>
          </p:cNvSpPr>
          <p:nvPr>
            <p:ph type="sldNum" sz="quarter" idx="12"/>
          </p:nvPr>
        </p:nvSpPr>
        <p:spPr>
          <a:ln/>
        </p:spPr>
        <p:txBody>
          <a:bodyPr/>
          <a:lstStyle>
            <a:lvl1pPr>
              <a:defRPr/>
            </a:lvl1pPr>
          </a:lstStyle>
          <a:p>
            <a:fld id="{F087AC0E-4AB5-774B-9A64-E74B8F4676CE}" type="slidenum">
              <a:rPr lang="en-US" altLang="it-IT"/>
              <a:pPr/>
              <a:t>‹N›</a:t>
            </a:fld>
            <a:endParaRPr lang="en-US" altLang="it-IT"/>
          </a:p>
        </p:txBody>
      </p:sp>
    </p:spTree>
    <p:extLst>
      <p:ext uri="{BB962C8B-B14F-4D97-AF65-F5344CB8AC3E}">
        <p14:creationId xmlns:p14="http://schemas.microsoft.com/office/powerpoint/2010/main" val="313504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11">
            <a:extLst>
              <a:ext uri="{FF2B5EF4-FFF2-40B4-BE49-F238E27FC236}">
                <a16:creationId xmlns:a16="http://schemas.microsoft.com/office/drawing/2014/main" id="{CF05CF76-A143-1545-A58E-002987F70E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66F26849-16AA-A042-ACA8-D36BBABCDD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BBCDA0C-B04E-BE4D-9C83-EE7545675EC5}"/>
              </a:ext>
            </a:extLst>
          </p:cNvPr>
          <p:cNvSpPr>
            <a:spLocks noGrp="1" noChangeArrowheads="1"/>
          </p:cNvSpPr>
          <p:nvPr>
            <p:ph type="sldNum" sz="quarter" idx="12"/>
          </p:nvPr>
        </p:nvSpPr>
        <p:spPr>
          <a:ln/>
        </p:spPr>
        <p:txBody>
          <a:bodyPr/>
          <a:lstStyle>
            <a:lvl1pPr>
              <a:defRPr/>
            </a:lvl1pPr>
          </a:lstStyle>
          <a:p>
            <a:fld id="{06DE0865-E81F-BA4B-B862-B281C5DE8AB2}" type="slidenum">
              <a:rPr lang="en-US" altLang="it-IT"/>
              <a:pPr/>
              <a:t>‹N›</a:t>
            </a:fld>
            <a:endParaRPr lang="en-US" altLang="it-IT"/>
          </a:p>
        </p:txBody>
      </p:sp>
    </p:spTree>
    <p:extLst>
      <p:ext uri="{BB962C8B-B14F-4D97-AF65-F5344CB8AC3E}">
        <p14:creationId xmlns:p14="http://schemas.microsoft.com/office/powerpoint/2010/main" val="161642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11">
            <a:extLst>
              <a:ext uri="{FF2B5EF4-FFF2-40B4-BE49-F238E27FC236}">
                <a16:creationId xmlns:a16="http://schemas.microsoft.com/office/drawing/2014/main" id="{AF4C41C7-AB65-0740-B76B-8CA53091655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6532F9A8-67F9-134D-9D91-F3A360DE0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F0FCDFA8-29E7-2B49-84D2-731660598756}"/>
              </a:ext>
            </a:extLst>
          </p:cNvPr>
          <p:cNvSpPr>
            <a:spLocks noGrp="1" noChangeArrowheads="1"/>
          </p:cNvSpPr>
          <p:nvPr>
            <p:ph type="sldNum" sz="quarter" idx="12"/>
          </p:nvPr>
        </p:nvSpPr>
        <p:spPr>
          <a:ln/>
        </p:spPr>
        <p:txBody>
          <a:bodyPr/>
          <a:lstStyle>
            <a:lvl1pPr>
              <a:defRPr/>
            </a:lvl1pPr>
          </a:lstStyle>
          <a:p>
            <a:fld id="{4E267071-BE6D-9C4A-96EB-033E700E8405}" type="slidenum">
              <a:rPr lang="en-US" altLang="it-IT"/>
              <a:pPr/>
              <a:t>‹N›</a:t>
            </a:fld>
            <a:endParaRPr lang="en-US" altLang="it-IT"/>
          </a:p>
        </p:txBody>
      </p:sp>
    </p:spTree>
    <p:extLst>
      <p:ext uri="{BB962C8B-B14F-4D97-AF65-F5344CB8AC3E}">
        <p14:creationId xmlns:p14="http://schemas.microsoft.com/office/powerpoint/2010/main" val="363540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11">
            <a:extLst>
              <a:ext uri="{FF2B5EF4-FFF2-40B4-BE49-F238E27FC236}">
                <a16:creationId xmlns:a16="http://schemas.microsoft.com/office/drawing/2014/main" id="{343DBA17-27A6-0649-B74D-801B8B8BDF3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BB78F60B-A81F-1145-BDB7-372CBF0EDC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962EF627-A661-B549-B123-E92AAA091845}"/>
              </a:ext>
            </a:extLst>
          </p:cNvPr>
          <p:cNvSpPr>
            <a:spLocks noGrp="1" noChangeArrowheads="1"/>
          </p:cNvSpPr>
          <p:nvPr>
            <p:ph type="sldNum" sz="quarter" idx="12"/>
          </p:nvPr>
        </p:nvSpPr>
        <p:spPr>
          <a:ln/>
        </p:spPr>
        <p:txBody>
          <a:bodyPr/>
          <a:lstStyle>
            <a:lvl1pPr>
              <a:defRPr/>
            </a:lvl1pPr>
          </a:lstStyle>
          <a:p>
            <a:fld id="{B01182B3-74D7-204E-8163-333B39AF966E}" type="slidenum">
              <a:rPr lang="en-US" altLang="it-IT"/>
              <a:pPr/>
              <a:t>‹N›</a:t>
            </a:fld>
            <a:endParaRPr lang="en-US" altLang="it-IT"/>
          </a:p>
        </p:txBody>
      </p:sp>
    </p:spTree>
    <p:extLst>
      <p:ext uri="{BB962C8B-B14F-4D97-AF65-F5344CB8AC3E}">
        <p14:creationId xmlns:p14="http://schemas.microsoft.com/office/powerpoint/2010/main" val="156366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59D836A4-873F-1642-8198-DC6016D4FA6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411E0E53-8755-0540-8897-B2698EA8DD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C5B9C827-FCEB-1545-AA57-6DC7536336B1}"/>
              </a:ext>
            </a:extLst>
          </p:cNvPr>
          <p:cNvSpPr>
            <a:spLocks noGrp="1" noChangeArrowheads="1"/>
          </p:cNvSpPr>
          <p:nvPr>
            <p:ph type="sldNum" sz="quarter" idx="12"/>
          </p:nvPr>
        </p:nvSpPr>
        <p:spPr>
          <a:ln/>
        </p:spPr>
        <p:txBody>
          <a:bodyPr/>
          <a:lstStyle>
            <a:lvl1pPr>
              <a:defRPr/>
            </a:lvl1pPr>
          </a:lstStyle>
          <a:p>
            <a:fld id="{D53C2674-89D2-AF4E-8956-02710F5C60DA}" type="slidenum">
              <a:rPr lang="en-US" altLang="it-IT"/>
              <a:pPr/>
              <a:t>‹N›</a:t>
            </a:fld>
            <a:endParaRPr lang="en-US" altLang="it-IT"/>
          </a:p>
        </p:txBody>
      </p:sp>
    </p:spTree>
    <p:extLst>
      <p:ext uri="{BB962C8B-B14F-4D97-AF65-F5344CB8AC3E}">
        <p14:creationId xmlns:p14="http://schemas.microsoft.com/office/powerpoint/2010/main" val="8014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Rectangle 11">
            <a:extLst>
              <a:ext uri="{FF2B5EF4-FFF2-40B4-BE49-F238E27FC236}">
                <a16:creationId xmlns:a16="http://schemas.microsoft.com/office/drawing/2014/main" id="{945CA5B6-44FD-EC45-850A-75C7ECF2C1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A61AC59-C042-7049-A217-1896ABB309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40EF482C-2C99-E84B-8CF9-9406A061ED9A}"/>
              </a:ext>
            </a:extLst>
          </p:cNvPr>
          <p:cNvSpPr>
            <a:spLocks noGrp="1" noChangeArrowheads="1"/>
          </p:cNvSpPr>
          <p:nvPr>
            <p:ph type="sldNum" sz="quarter" idx="12"/>
          </p:nvPr>
        </p:nvSpPr>
        <p:spPr>
          <a:ln/>
        </p:spPr>
        <p:txBody>
          <a:bodyPr/>
          <a:lstStyle>
            <a:lvl1pPr>
              <a:defRPr/>
            </a:lvl1pPr>
          </a:lstStyle>
          <a:p>
            <a:fld id="{FF73BEA4-8111-874A-93B7-BC9192D06C70}" type="slidenum">
              <a:rPr lang="en-US" altLang="it-IT"/>
              <a:pPr/>
              <a:t>‹N›</a:t>
            </a:fld>
            <a:endParaRPr lang="en-US" altLang="it-IT"/>
          </a:p>
        </p:txBody>
      </p:sp>
    </p:spTree>
    <p:extLst>
      <p:ext uri="{BB962C8B-B14F-4D97-AF65-F5344CB8AC3E}">
        <p14:creationId xmlns:p14="http://schemas.microsoft.com/office/powerpoint/2010/main" val="201163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Rectangle 11">
            <a:extLst>
              <a:ext uri="{FF2B5EF4-FFF2-40B4-BE49-F238E27FC236}">
                <a16:creationId xmlns:a16="http://schemas.microsoft.com/office/drawing/2014/main" id="{1E1B3BE2-7617-F742-9B61-135542AC9C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BD9BB14B-6D4A-F64F-9AE3-95E3534D6C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E63749D4-362F-1343-997A-C8C402D282C3}"/>
              </a:ext>
            </a:extLst>
          </p:cNvPr>
          <p:cNvSpPr>
            <a:spLocks noGrp="1" noChangeArrowheads="1"/>
          </p:cNvSpPr>
          <p:nvPr>
            <p:ph type="sldNum" sz="quarter" idx="12"/>
          </p:nvPr>
        </p:nvSpPr>
        <p:spPr>
          <a:ln/>
        </p:spPr>
        <p:txBody>
          <a:bodyPr/>
          <a:lstStyle>
            <a:lvl1pPr>
              <a:defRPr/>
            </a:lvl1pPr>
          </a:lstStyle>
          <a:p>
            <a:fld id="{132F657E-44E2-C34C-8522-BFB94A31C69D}" type="slidenum">
              <a:rPr lang="en-US" altLang="it-IT"/>
              <a:pPr/>
              <a:t>‹N›</a:t>
            </a:fld>
            <a:endParaRPr lang="en-US" altLang="it-IT"/>
          </a:p>
        </p:txBody>
      </p:sp>
    </p:spTree>
    <p:extLst>
      <p:ext uri="{BB962C8B-B14F-4D97-AF65-F5344CB8AC3E}">
        <p14:creationId xmlns:p14="http://schemas.microsoft.com/office/powerpoint/2010/main" val="255419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2639D3D-BB98-FD4A-9CE1-A775E8CA091F}"/>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27" name="Rectangle 3">
            <a:extLst>
              <a:ext uri="{FF2B5EF4-FFF2-40B4-BE49-F238E27FC236}">
                <a16:creationId xmlns:a16="http://schemas.microsoft.com/office/drawing/2014/main" id="{0550D035-8638-C944-8E0B-5CC1EEAD5335}"/>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28" name="Rectangle 4">
            <a:extLst>
              <a:ext uri="{FF2B5EF4-FFF2-40B4-BE49-F238E27FC236}">
                <a16:creationId xmlns:a16="http://schemas.microsoft.com/office/drawing/2014/main" id="{E385B3D8-65AE-564D-9369-F4939F9B84B7}"/>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29" name="Rectangle 5">
            <a:extLst>
              <a:ext uri="{FF2B5EF4-FFF2-40B4-BE49-F238E27FC236}">
                <a16:creationId xmlns:a16="http://schemas.microsoft.com/office/drawing/2014/main" id="{FEA27E00-BD7B-8E44-A860-2511EDDBE46F}"/>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30" name="Rectangle 6">
            <a:extLst>
              <a:ext uri="{FF2B5EF4-FFF2-40B4-BE49-F238E27FC236}">
                <a16:creationId xmlns:a16="http://schemas.microsoft.com/office/drawing/2014/main" id="{C9621482-5914-FD49-B002-B6A47F1E604E}"/>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31" name="Rectangle 7">
            <a:extLst>
              <a:ext uri="{FF2B5EF4-FFF2-40B4-BE49-F238E27FC236}">
                <a16:creationId xmlns:a16="http://schemas.microsoft.com/office/drawing/2014/main" id="{1A029D76-2945-2A40-9793-B07897FCCB5F}"/>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32" name="Rectangle 8">
            <a:extLst>
              <a:ext uri="{FF2B5EF4-FFF2-40B4-BE49-F238E27FC236}">
                <a16:creationId xmlns:a16="http://schemas.microsoft.com/office/drawing/2014/main" id="{B3F5C24C-876E-5C47-9AAB-52DC25C16CB0}"/>
              </a:ext>
            </a:extLst>
          </p:cNvPr>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kumimoji="1" lang="it-IT" altLang="it-IT"/>
          </a:p>
        </p:txBody>
      </p:sp>
      <p:sp>
        <p:nvSpPr>
          <p:cNvPr id="1033" name="Rectangle 9">
            <a:extLst>
              <a:ext uri="{FF2B5EF4-FFF2-40B4-BE49-F238E27FC236}">
                <a16:creationId xmlns:a16="http://schemas.microsoft.com/office/drawing/2014/main" id="{91490A85-4A41-5140-9223-4A7D9A6C1BDF}"/>
              </a:ext>
            </a:extLst>
          </p:cNvPr>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it-IT"/>
              <a:t>Fare clic per modificare stile</a:t>
            </a:r>
          </a:p>
        </p:txBody>
      </p:sp>
      <p:sp>
        <p:nvSpPr>
          <p:cNvPr id="1034" name="Rectangle 10">
            <a:extLst>
              <a:ext uri="{FF2B5EF4-FFF2-40B4-BE49-F238E27FC236}">
                <a16:creationId xmlns:a16="http://schemas.microsoft.com/office/drawing/2014/main" id="{C73C6289-BC7C-D74F-8A65-EDFCD1981318}"/>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a:t>Fare clic per modificare gli stili del testo dello schema</a:t>
            </a:r>
          </a:p>
          <a:p>
            <a:pPr lvl="1"/>
            <a:r>
              <a:rPr lang="en-US" altLang="it-IT"/>
              <a:t>Secondo livello</a:t>
            </a:r>
          </a:p>
          <a:p>
            <a:pPr lvl="2"/>
            <a:r>
              <a:rPr lang="en-US" altLang="it-IT"/>
              <a:t>Terzo livello</a:t>
            </a:r>
          </a:p>
          <a:p>
            <a:pPr lvl="3"/>
            <a:r>
              <a:rPr lang="en-US" altLang="it-IT"/>
              <a:t>Quarto livello</a:t>
            </a:r>
          </a:p>
          <a:p>
            <a:pPr lvl="4"/>
            <a:r>
              <a:rPr lang="en-US" altLang="it-IT"/>
              <a:t>Quinto livello</a:t>
            </a:r>
          </a:p>
        </p:txBody>
      </p:sp>
      <p:sp>
        <p:nvSpPr>
          <p:cNvPr id="4107" name="Rectangle 11">
            <a:extLst>
              <a:ext uri="{FF2B5EF4-FFF2-40B4-BE49-F238E27FC236}">
                <a16:creationId xmlns:a16="http://schemas.microsoft.com/office/drawing/2014/main" id="{E3AFBFE2-1694-764C-9775-EE304F4F6065}"/>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Arial" charset="0"/>
                <a:ea typeface="ＭＳ Ｐゴシック" charset="-128"/>
                <a:cs typeface="ＭＳ Ｐゴシック" charset="-128"/>
              </a:defRPr>
            </a:lvl1pPr>
          </a:lstStyle>
          <a:p>
            <a:pPr>
              <a:defRPr/>
            </a:pPr>
            <a:endParaRPr lang="en-US"/>
          </a:p>
        </p:txBody>
      </p:sp>
      <p:sp>
        <p:nvSpPr>
          <p:cNvPr id="4108" name="Rectangle 12">
            <a:extLst>
              <a:ext uri="{FF2B5EF4-FFF2-40B4-BE49-F238E27FC236}">
                <a16:creationId xmlns:a16="http://schemas.microsoft.com/office/drawing/2014/main" id="{CCF632B3-46EC-B948-9947-C8CA3ED115C5}"/>
              </a:ext>
            </a:extLst>
          </p:cNvPr>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ea typeface="ＭＳ Ｐゴシック" charset="-128"/>
                <a:cs typeface="ＭＳ Ｐゴシック" charset="-128"/>
              </a:defRPr>
            </a:lvl1pPr>
          </a:lstStyle>
          <a:p>
            <a:pPr>
              <a:defRPr/>
            </a:pPr>
            <a:endParaRPr lang="en-US"/>
          </a:p>
        </p:txBody>
      </p:sp>
      <p:sp>
        <p:nvSpPr>
          <p:cNvPr id="4109" name="Rectangle 13">
            <a:extLst>
              <a:ext uri="{FF2B5EF4-FFF2-40B4-BE49-F238E27FC236}">
                <a16:creationId xmlns:a16="http://schemas.microsoft.com/office/drawing/2014/main" id="{526010B6-6D5C-6249-8A87-394F8D0A36F8}"/>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D3EC8653-123A-314B-BA58-17E37A5971BB}" type="slidenum">
              <a:rPr lang="en-US" altLang="it-IT"/>
              <a:pPr/>
              <a:t>‹N›</a:t>
            </a:fld>
            <a:endParaRPr lang="en-US" altLang="it-IT"/>
          </a:p>
        </p:txBody>
      </p:sp>
    </p:spTree>
  </p:cSld>
  <p:clrMap bg1="lt1" tx1="dk1" bg2="lt2" tx2="dk2" accent1="accent1" accent2="accent2" accent3="accent3" accent4="accent4" accent5="accent5" accent6="accent6" hlink="hlink" folHlink="folHlink"/>
  <p:sldLayoutIdLst>
    <p:sldLayoutId id="2147484249"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Lst>
  <p:hf hdr="0" ftr="0" dt="0"/>
  <p:txStyles>
    <p:titleStyle>
      <a:lvl1pPr algn="l"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l"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4400">
          <a:solidFill>
            <a:schemeClr val="tx2"/>
          </a:solidFill>
          <a:latin typeface="Arial" charset="0"/>
        </a:defRPr>
      </a:lvl6pPr>
      <a:lvl7pPr marL="914400" algn="l" rtl="0" eaLnBrk="1" fontAlgn="base" hangingPunct="1">
        <a:spcBef>
          <a:spcPct val="0"/>
        </a:spcBef>
        <a:spcAft>
          <a:spcPct val="0"/>
        </a:spcAft>
        <a:defRPr sz="4400">
          <a:solidFill>
            <a:schemeClr val="tx2"/>
          </a:solidFill>
          <a:latin typeface="Arial" charset="0"/>
        </a:defRPr>
      </a:lvl7pPr>
      <a:lvl8pPr marL="1371600" algn="l" rtl="0" eaLnBrk="1" fontAlgn="base" hangingPunct="1">
        <a:spcBef>
          <a:spcPct val="0"/>
        </a:spcBef>
        <a:spcAft>
          <a:spcPct val="0"/>
        </a:spcAft>
        <a:defRPr sz="4400">
          <a:solidFill>
            <a:schemeClr val="tx2"/>
          </a:solidFill>
          <a:latin typeface="Arial" charset="0"/>
        </a:defRPr>
      </a:lvl8pPr>
      <a:lvl9pPr marL="1828800" algn="l"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lr>
          <a:schemeClr val="accent1"/>
        </a:buClr>
        <a:buSzPct val="50000"/>
        <a:buFont typeface="Wingdings" charset="2"/>
        <a:buChar char="n"/>
        <a:defRPr sz="2000">
          <a:solidFill>
            <a:schemeClr val="tx1"/>
          </a:solidFill>
          <a:latin typeface="+mn-lt"/>
          <a:ea typeface="ＭＳ Ｐゴシック" charset="-128"/>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artecipato.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8">
            <a:extLst>
              <a:ext uri="{FF2B5EF4-FFF2-40B4-BE49-F238E27FC236}">
                <a16:creationId xmlns:a16="http://schemas.microsoft.com/office/drawing/2014/main" id="{769B1A9C-0E6B-BC42-92DD-4EB4667998F5}"/>
              </a:ext>
            </a:extLst>
          </p:cNvPr>
          <p:cNvSpPr>
            <a:spLocks noGrp="1" noChangeArrowheads="1"/>
          </p:cNvSpPr>
          <p:nvPr>
            <p:ph type="ctrTitle"/>
          </p:nvPr>
        </p:nvSpPr>
        <p:spPr>
          <a:xfrm>
            <a:off x="508000" y="3429000"/>
            <a:ext cx="7772400" cy="1445420"/>
          </a:xfrm>
        </p:spPr>
        <p:txBody>
          <a:bodyPr/>
          <a:lstStyle/>
          <a:p>
            <a:pPr algn="ctr"/>
            <a:br>
              <a:rPr lang="it-IT" b="1" dirty="0"/>
            </a:br>
            <a:endParaRPr lang="it-IT" altLang="it-IT" dirty="0">
              <a:solidFill>
                <a:srgbClr val="4545D2"/>
              </a:solidFill>
              <a:ea typeface="ＭＳ Ｐゴシック" panose="020B0600070205080204" pitchFamily="34" charset="-128"/>
            </a:endParaRPr>
          </a:p>
        </p:txBody>
      </p:sp>
      <p:sp>
        <p:nvSpPr>
          <p:cNvPr id="16386" name="Sottotitolo 1">
            <a:extLst>
              <a:ext uri="{FF2B5EF4-FFF2-40B4-BE49-F238E27FC236}">
                <a16:creationId xmlns:a16="http://schemas.microsoft.com/office/drawing/2014/main" id="{BB151C11-37B2-3243-9DA8-A68C6170D2E0}"/>
              </a:ext>
            </a:extLst>
          </p:cNvPr>
          <p:cNvSpPr>
            <a:spLocks noGrp="1"/>
          </p:cNvSpPr>
          <p:nvPr>
            <p:ph type="subTitle" idx="1"/>
          </p:nvPr>
        </p:nvSpPr>
        <p:spPr>
          <a:xfrm>
            <a:off x="866981" y="3429000"/>
            <a:ext cx="7416800" cy="2808312"/>
          </a:xfrm>
        </p:spPr>
        <p:txBody>
          <a:bodyPr/>
          <a:lstStyle/>
          <a:p>
            <a:r>
              <a:rPr lang="it-IT" sz="2400" i="1" dirty="0">
                <a:solidFill>
                  <a:srgbClr val="FF0000"/>
                </a:solidFill>
              </a:rPr>
              <a:t>Co-progettare con gli attori del mondo del lavoro e della formazione</a:t>
            </a:r>
          </a:p>
          <a:p>
            <a:endParaRPr lang="it-IT" sz="2400" i="1" dirty="0">
              <a:solidFill>
                <a:srgbClr val="FF0000"/>
              </a:solidFill>
            </a:endParaRPr>
          </a:p>
          <a:p>
            <a:r>
              <a:rPr lang="it-IT" sz="2000" i="1" dirty="0"/>
              <a:t>Un’iniziativa del Tavolo Progetto Lavoro dell’Associazione </a:t>
            </a:r>
            <a:r>
              <a:rPr lang="it-IT" sz="2000" i="1" dirty="0" err="1"/>
              <a:t>PartecipaTO</a:t>
            </a:r>
            <a:endParaRPr lang="it-IT" sz="2000" i="1" dirty="0"/>
          </a:p>
          <a:p>
            <a:r>
              <a:rPr lang="it-IT" sz="1400" i="1" dirty="0"/>
              <a:t>(presentazione ricavata dall’omonimo documento presente sul sito dell’Associazione </a:t>
            </a:r>
            <a:r>
              <a:rPr lang="it-IT" sz="1400" i="1" dirty="0" err="1">
                <a:solidFill>
                  <a:srgbClr val="00B0F0"/>
                </a:solidFill>
              </a:rPr>
              <a:t>www.associazionepartecipato.it</a:t>
            </a:r>
            <a:r>
              <a:rPr lang="it-IT" sz="1400" i="1" dirty="0"/>
              <a:t>)</a:t>
            </a:r>
          </a:p>
          <a:p>
            <a:endParaRPr lang="it-IT" sz="1400" i="1" dirty="0"/>
          </a:p>
          <a:p>
            <a:pPr algn="r"/>
            <a:r>
              <a:rPr lang="it-IT" sz="1800" i="1" dirty="0"/>
              <a:t>Torino, 30 giugno 2021</a:t>
            </a:r>
          </a:p>
          <a:p>
            <a:endParaRPr lang="it-IT" sz="2400" i="1" dirty="0">
              <a:solidFill>
                <a:srgbClr val="FF0000"/>
              </a:solidFill>
            </a:endParaRPr>
          </a:p>
          <a:p>
            <a:endParaRPr lang="it-IT" altLang="it-IT" sz="2400" b="1" i="1" dirty="0">
              <a:solidFill>
                <a:srgbClr val="FF0000"/>
              </a:solidFill>
              <a:ea typeface="ＭＳ Ｐゴシック" panose="020B0600070205080204" pitchFamily="34" charset="-128"/>
            </a:endParaRPr>
          </a:p>
          <a:p>
            <a:pPr algn="just"/>
            <a:endParaRPr lang="it-IT" altLang="it-IT" sz="2400" b="1" dirty="0">
              <a:solidFill>
                <a:srgbClr val="FF0000"/>
              </a:solidFill>
              <a:ea typeface="ＭＳ Ｐゴシック" panose="020B0600070205080204" pitchFamily="34" charset="-128"/>
            </a:endParaRPr>
          </a:p>
        </p:txBody>
      </p:sp>
      <p:sp>
        <p:nvSpPr>
          <p:cNvPr id="3" name="CasellaDiTesto 2">
            <a:extLst>
              <a:ext uri="{FF2B5EF4-FFF2-40B4-BE49-F238E27FC236}">
                <a16:creationId xmlns:a16="http://schemas.microsoft.com/office/drawing/2014/main" id="{46287402-2A1B-7941-AFC1-85CD23973E3F}"/>
              </a:ext>
            </a:extLst>
          </p:cNvPr>
          <p:cNvSpPr txBox="1"/>
          <p:nvPr/>
        </p:nvSpPr>
        <p:spPr>
          <a:xfrm>
            <a:off x="884560" y="1786730"/>
            <a:ext cx="6768752" cy="1077218"/>
          </a:xfrm>
          <a:prstGeom prst="rect">
            <a:avLst/>
          </a:prstGeom>
          <a:noFill/>
        </p:spPr>
        <p:txBody>
          <a:bodyPr wrap="square" rtlCol="0">
            <a:spAutoFit/>
          </a:bodyPr>
          <a:lstStyle/>
          <a:p>
            <a:pPr algn="ctr"/>
            <a:r>
              <a:rPr lang="it-IT" sz="3200" b="1" dirty="0">
                <a:solidFill>
                  <a:srgbClr val="4545D2"/>
                </a:solidFill>
              </a:rPr>
              <a:t>Creare Lavoro: analisi e proposte per Torino e il suo territorio</a:t>
            </a:r>
            <a:endParaRPr lang="it-IT" sz="3200" dirty="0">
              <a:solidFill>
                <a:srgbClr val="4545D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a:xfrm>
            <a:off x="1150938" y="404664"/>
            <a:ext cx="7793037" cy="1355874"/>
          </a:xfrm>
        </p:spPr>
        <p:txBody>
          <a:bodyPr/>
          <a:lstStyle/>
          <a:p>
            <a:pPr marL="400050">
              <a:buClr>
                <a:srgbClr val="4545D2"/>
              </a:buClr>
              <a:buSzPct val="100000"/>
            </a:pPr>
            <a:r>
              <a:rPr lang="it-IT" altLang="it-IT" sz="2800" b="1" dirty="0">
                <a:solidFill>
                  <a:srgbClr val="4545D2"/>
                </a:solidFill>
                <a:ea typeface="ＭＳ Ｐゴシック" panose="020B0600070205080204" pitchFamily="34" charset="-128"/>
              </a:rPr>
              <a:t>Un programma straordinario di assunzioni nelle PA/1*</a:t>
            </a: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23027" y="2021610"/>
            <a:ext cx="8967002" cy="4143694"/>
          </a:xfrm>
        </p:spPr>
        <p:txBody>
          <a:bodyPr/>
          <a:lstStyle/>
          <a:p>
            <a:pPr marL="400050" lvl="1" indent="0">
              <a:buClr>
                <a:srgbClr val="4545D2"/>
              </a:buClr>
              <a:buSzPct val="100000"/>
              <a:buNone/>
            </a:pPr>
            <a:r>
              <a:rPr lang="it-IT" altLang="it-IT" sz="2000" b="1" dirty="0">
                <a:ea typeface="ＭＳ Ｐゴシック" panose="020B0600070205080204" pitchFamily="34" charset="-128"/>
              </a:rPr>
              <a:t>Qualche spunto di partenza sul pubblico impiego in Italia:</a:t>
            </a:r>
            <a:endParaRPr lang="it-IT" altLang="it-IT" sz="2000" dirty="0">
              <a:ea typeface="ＭＳ Ｐゴシック" panose="020B0600070205080204" pitchFamily="34" charset="-128"/>
            </a:endParaRPr>
          </a:p>
          <a:p>
            <a:pPr lvl="1">
              <a:buClr>
                <a:srgbClr val="4545D2"/>
              </a:buClr>
              <a:buFont typeface="Wingdings" pitchFamily="2" charset="2"/>
              <a:buChar char="Ø"/>
            </a:pPr>
            <a:r>
              <a:rPr lang="it-IT" sz="2000" dirty="0"/>
              <a:t>quota decrescente dell’occupazione totale (dal 17 al 13% circa, tra il 2010 e il 2017)</a:t>
            </a:r>
          </a:p>
          <a:p>
            <a:pPr lvl="1">
              <a:buClr>
                <a:srgbClr val="4545D2"/>
              </a:buClr>
              <a:buFont typeface="Wingdings" pitchFamily="2" charset="2"/>
              <a:buChar char="Ø"/>
            </a:pPr>
            <a:r>
              <a:rPr lang="it-IT" sz="2000" dirty="0"/>
              <a:t>elevato carico di lavoro pro-capite (18,8 abitanti per dipendente, molto più che nei 4 paesi europei simili per dimensione e livello di sviluppo) </a:t>
            </a:r>
          </a:p>
          <a:p>
            <a:pPr lvl="1">
              <a:buClr>
                <a:srgbClr val="4545D2"/>
              </a:buClr>
              <a:buFont typeface="Wingdings" pitchFamily="2" charset="2"/>
              <a:buChar char="Ø"/>
            </a:pPr>
            <a:r>
              <a:rPr lang="it-IT" sz="2000" dirty="0"/>
              <a:t>età media elevata:  54,1 anni nei Ministeri e 49,5  in Comuni e Regioni; solo l’1% circa ha meno di 30 anni</a:t>
            </a:r>
          </a:p>
          <a:p>
            <a:pPr lvl="1">
              <a:buClr>
                <a:srgbClr val="4545D2"/>
              </a:buClr>
              <a:buFont typeface="Wingdings" pitchFamily="2" charset="2"/>
              <a:buChar char="Ø"/>
            </a:pPr>
            <a:r>
              <a:rPr lang="it-IT" sz="2000" dirty="0"/>
              <a:t>il 58% non ha una formazione universitaria e oltre il 20% possiede solo il diploma di terza media </a:t>
            </a:r>
          </a:p>
          <a:p>
            <a:pPr lvl="1">
              <a:buClr>
                <a:srgbClr val="4545D2"/>
              </a:buClr>
              <a:buFont typeface="Wingdings" pitchFamily="2" charset="2"/>
              <a:buChar char="Ø"/>
            </a:pPr>
            <a:r>
              <a:rPr lang="it-IT" sz="2000" dirty="0"/>
              <a:t>una formazione continua estremamente carente, con una media annua di 1,17 giornate a persona.</a:t>
            </a:r>
          </a:p>
          <a:p>
            <a:pPr marL="800100" lvl="2" indent="0">
              <a:buClr>
                <a:srgbClr val="4545D2"/>
              </a:buClr>
              <a:buSzPct val="100000"/>
              <a:buNone/>
            </a:pPr>
            <a:endParaRPr lang="it-IT" altLang="it-IT" sz="16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985C2EE9-F4F8-1F42-828E-9353579781FC}"/>
              </a:ext>
            </a:extLst>
          </p:cNvPr>
          <p:cNvSpPr>
            <a:spLocks noGrp="1"/>
          </p:cNvSpPr>
          <p:nvPr>
            <p:ph type="sldNum" sz="quarter" idx="12"/>
          </p:nvPr>
        </p:nvSpPr>
        <p:spPr/>
        <p:txBody>
          <a:bodyPr/>
          <a:lstStyle/>
          <a:p>
            <a:fld id="{CCAEAD6E-FF44-C243-92EF-574FE4D11997}" type="slidenum">
              <a:rPr lang="en-US" altLang="it-IT" smtClean="0"/>
              <a:pPr/>
              <a:t>9</a:t>
            </a:fld>
            <a:endParaRPr lang="en-US" altLang="it-IT"/>
          </a:p>
        </p:txBody>
      </p:sp>
      <p:sp>
        <p:nvSpPr>
          <p:cNvPr id="2" name="CasellaDiTesto 1">
            <a:extLst>
              <a:ext uri="{FF2B5EF4-FFF2-40B4-BE49-F238E27FC236}">
                <a16:creationId xmlns:a16="http://schemas.microsoft.com/office/drawing/2014/main" id="{3537F803-C2A2-8941-9DBA-978C61567D91}"/>
              </a:ext>
            </a:extLst>
          </p:cNvPr>
          <p:cNvSpPr txBox="1"/>
          <p:nvPr/>
        </p:nvSpPr>
        <p:spPr>
          <a:xfrm>
            <a:off x="683568" y="6453336"/>
            <a:ext cx="2880320" cy="246221"/>
          </a:xfrm>
          <a:prstGeom prst="rect">
            <a:avLst/>
          </a:prstGeom>
          <a:noFill/>
        </p:spPr>
        <p:txBody>
          <a:bodyPr wrap="square" rtlCol="0">
            <a:spAutoFit/>
          </a:bodyPr>
          <a:lstStyle/>
          <a:p>
            <a:r>
              <a:rPr lang="it-IT" sz="1000" dirty="0"/>
              <a:t>* Piervincenzo Bondonio</a:t>
            </a:r>
          </a:p>
        </p:txBody>
      </p:sp>
    </p:spTree>
    <p:extLst>
      <p:ext uri="{BB962C8B-B14F-4D97-AF65-F5344CB8AC3E}">
        <p14:creationId xmlns:p14="http://schemas.microsoft.com/office/powerpoint/2010/main" val="1623940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a:xfrm>
            <a:off x="1150938" y="404664"/>
            <a:ext cx="7793037" cy="1355874"/>
          </a:xfrm>
        </p:spPr>
        <p:txBody>
          <a:bodyPr/>
          <a:lstStyle/>
          <a:p>
            <a:pPr marL="400050">
              <a:buClr>
                <a:srgbClr val="4545D2"/>
              </a:buClr>
              <a:buSzPct val="100000"/>
            </a:pPr>
            <a:r>
              <a:rPr lang="it-IT" altLang="it-IT" sz="2800" b="1" dirty="0">
                <a:solidFill>
                  <a:srgbClr val="4545D2"/>
                </a:solidFill>
                <a:ea typeface="ＭＳ Ｐゴシック" panose="020B0600070205080204" pitchFamily="34" charset="-128"/>
              </a:rPr>
              <a:t>Un programma straordinario di assunzioni nelle PA/2</a:t>
            </a: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251520" y="2132856"/>
            <a:ext cx="8568952" cy="4191744"/>
          </a:xfrm>
        </p:spPr>
        <p:txBody>
          <a:bodyPr/>
          <a:lstStyle/>
          <a:p>
            <a:pPr marL="400050" lvl="1" indent="0">
              <a:buClr>
                <a:srgbClr val="4545D2"/>
              </a:buClr>
              <a:buSzPct val="100000"/>
              <a:buNone/>
            </a:pPr>
            <a:r>
              <a:rPr lang="it-IT" altLang="it-IT" sz="2000" b="1" dirty="0">
                <a:ea typeface="ＭＳ Ｐゴシック" panose="020B0600070205080204" pitchFamily="34" charset="-128"/>
              </a:rPr>
              <a:t>Condizione per la sua accettabilità «politica»:</a:t>
            </a:r>
          </a:p>
          <a:p>
            <a:pPr marL="400050" lvl="1" indent="0">
              <a:buClr>
                <a:srgbClr val="4545D2"/>
              </a:buClr>
              <a:buSzPct val="100000"/>
              <a:buNone/>
            </a:pPr>
            <a:r>
              <a:rPr lang="it-IT" altLang="it-IT" sz="2000" dirty="0">
                <a:ea typeface="ＭＳ Ｐゴシック" panose="020B0600070205080204" pitchFamily="34" charset="-128"/>
              </a:rPr>
              <a:t>ritenere che le PA (e chi lavora in esse), almeno a certe condizioni, svolgano un ruolo positivo e indispensabile per il buon funzionamento delle società nazionali e locali. Il che richiede sia condivisione di valori sia presenza di buone pratiche diffuse.</a:t>
            </a:r>
          </a:p>
          <a:p>
            <a:pPr marL="400050" lvl="1" indent="0">
              <a:buClr>
                <a:srgbClr val="4545D2"/>
              </a:buClr>
              <a:buSzPct val="100000"/>
              <a:buNone/>
            </a:pPr>
            <a:endParaRPr lang="it-IT" altLang="it-IT" sz="2000" b="1" dirty="0">
              <a:ea typeface="ＭＳ Ｐゴシック" panose="020B0600070205080204" pitchFamily="34" charset="-128"/>
            </a:endParaRPr>
          </a:p>
          <a:p>
            <a:pPr marL="400050" lvl="1" indent="0">
              <a:buClr>
                <a:srgbClr val="4545D2"/>
              </a:buClr>
              <a:buSzPct val="100000"/>
              <a:buNone/>
            </a:pPr>
            <a:r>
              <a:rPr lang="it-IT" altLang="it-IT" sz="2000" b="1" dirty="0">
                <a:ea typeface="ＭＳ Ｐゴシック" panose="020B0600070205080204" pitchFamily="34" charset="-128"/>
              </a:rPr>
              <a:t>Risultati attesi:</a:t>
            </a:r>
          </a:p>
          <a:p>
            <a:pPr marL="400050" lvl="1" indent="0">
              <a:buNone/>
            </a:pPr>
            <a:r>
              <a:rPr lang="it-IT" sz="2000" dirty="0"/>
              <a:t>migliorare l’offerta di servizi pubblici e rappresentare una politica occupazionale non assistenziale per i giovani, allentando se non risolvendo il paradosso per cui l’Italia ha pochi laureati rispetto all’UE e non sa occuparli in modo adeguato (sottooccupati, emigrati).</a:t>
            </a:r>
          </a:p>
        </p:txBody>
      </p:sp>
      <p:sp>
        <p:nvSpPr>
          <p:cNvPr id="3" name="Segnaposto numero diapositiva 2">
            <a:extLst>
              <a:ext uri="{FF2B5EF4-FFF2-40B4-BE49-F238E27FC236}">
                <a16:creationId xmlns:a16="http://schemas.microsoft.com/office/drawing/2014/main" id="{985C2EE9-F4F8-1F42-828E-9353579781FC}"/>
              </a:ext>
            </a:extLst>
          </p:cNvPr>
          <p:cNvSpPr>
            <a:spLocks noGrp="1"/>
          </p:cNvSpPr>
          <p:nvPr>
            <p:ph type="sldNum" sz="quarter" idx="12"/>
          </p:nvPr>
        </p:nvSpPr>
        <p:spPr/>
        <p:txBody>
          <a:bodyPr/>
          <a:lstStyle/>
          <a:p>
            <a:fld id="{CCAEAD6E-FF44-C243-92EF-574FE4D11997}" type="slidenum">
              <a:rPr lang="en-US" altLang="it-IT" smtClean="0"/>
              <a:pPr/>
              <a:t>10</a:t>
            </a:fld>
            <a:endParaRPr lang="en-US" altLang="it-IT"/>
          </a:p>
        </p:txBody>
      </p:sp>
    </p:spTree>
    <p:extLst>
      <p:ext uri="{BB962C8B-B14F-4D97-AF65-F5344CB8AC3E}">
        <p14:creationId xmlns:p14="http://schemas.microsoft.com/office/powerpoint/2010/main" val="2205358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a:xfrm>
            <a:off x="1150938" y="404664"/>
            <a:ext cx="7793037" cy="1355874"/>
          </a:xfrm>
        </p:spPr>
        <p:txBody>
          <a:bodyPr/>
          <a:lstStyle/>
          <a:p>
            <a:pPr marL="400050">
              <a:buClr>
                <a:srgbClr val="4545D2"/>
              </a:buClr>
              <a:buSzPct val="100000"/>
            </a:pPr>
            <a:r>
              <a:rPr lang="it-IT" altLang="it-IT" sz="2800" b="1" dirty="0">
                <a:solidFill>
                  <a:srgbClr val="4545D2"/>
                </a:solidFill>
                <a:ea typeface="ＭＳ Ｐゴシック" panose="020B0600070205080204" pitchFamily="34" charset="-128"/>
              </a:rPr>
              <a:t>Un programma straordinario di assunzioni nelle PA/3</a:t>
            </a: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251519" y="2132856"/>
            <a:ext cx="8692455" cy="4191744"/>
          </a:xfrm>
        </p:spPr>
        <p:txBody>
          <a:bodyPr/>
          <a:lstStyle/>
          <a:p>
            <a:pPr marL="400050" lvl="1" indent="0">
              <a:buNone/>
            </a:pPr>
            <a:r>
              <a:rPr lang="it-IT" sz="2000" dirty="0"/>
              <a:t>Ottenere questi risultati è certamente sfidante per la classe politica nazionale e locale, per l’apparato burocratico in servizio e per la cultura civica prevalente nella società nazionale.</a:t>
            </a:r>
          </a:p>
          <a:p>
            <a:pPr marL="400050" lvl="1" indent="0">
              <a:buNone/>
            </a:pPr>
            <a:r>
              <a:rPr lang="it-IT" sz="2000" dirty="0"/>
              <a:t>Occorre allora che il progetto abbia un’attuazione “alta” e sappia fare tesoro della miriade di buone prassi che costellano la vita civile del Paese da almeno trent’anni (da Sud a Nord, dalle Amministrazioni centrali a quelle locali.</a:t>
            </a:r>
          </a:p>
          <a:p>
            <a:pPr marL="400050" lvl="1" indent="0">
              <a:buNone/>
            </a:pPr>
            <a:r>
              <a:rPr lang="it-IT" altLang="it-IT" sz="2000" dirty="0">
                <a:ea typeface="ＭＳ Ｐゴシック" panose="020B0600070205080204" pitchFamily="34" charset="-128"/>
              </a:rPr>
              <a:t>Almeno tre circostanze giustificano un cauto ottimismo:</a:t>
            </a:r>
          </a:p>
          <a:p>
            <a:pPr lvl="1" indent="-342900">
              <a:buClr>
                <a:srgbClr val="4545D2"/>
              </a:buClr>
              <a:buSzPct val="100000"/>
              <a:buFont typeface="+mj-lt"/>
              <a:buAutoNum type="arabicPeriod"/>
            </a:pPr>
            <a:r>
              <a:rPr lang="it-IT" sz="1800" dirty="0"/>
              <a:t>la volontà politica generale e prime iniziative del governo in carica </a:t>
            </a:r>
          </a:p>
          <a:p>
            <a:pPr lvl="1" indent="-342900">
              <a:buClr>
                <a:srgbClr val="4545D2"/>
              </a:buClr>
              <a:buSzPct val="100000"/>
              <a:buFont typeface="+mj-lt"/>
              <a:buAutoNum type="arabicPeriod"/>
            </a:pPr>
            <a:r>
              <a:rPr lang="it-IT" sz="1800" dirty="0"/>
              <a:t>alcuni spunti del PNRR e la collegata disponibilità di finanziamenti UE</a:t>
            </a:r>
          </a:p>
          <a:p>
            <a:pPr lvl="1" indent="-342900">
              <a:buClr>
                <a:srgbClr val="4545D2"/>
              </a:buClr>
              <a:buSzPct val="100000"/>
              <a:buFont typeface="+mj-lt"/>
              <a:buAutoNum type="arabicPeriod"/>
            </a:pPr>
            <a:r>
              <a:rPr lang="it-IT" sz="1800" dirty="0"/>
              <a:t>la presenza di dettagliate indicazioni strategiche e operative, applicabili da subito e a legislazione invariata e di utili riferimenti internazionali (banche dati OCSE e UE). </a:t>
            </a:r>
          </a:p>
          <a:p>
            <a:pPr marL="400050" lvl="1" indent="0">
              <a:buNone/>
            </a:pP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985C2EE9-F4F8-1F42-828E-9353579781FC}"/>
              </a:ext>
            </a:extLst>
          </p:cNvPr>
          <p:cNvSpPr>
            <a:spLocks noGrp="1"/>
          </p:cNvSpPr>
          <p:nvPr>
            <p:ph type="sldNum" sz="quarter" idx="12"/>
          </p:nvPr>
        </p:nvSpPr>
        <p:spPr/>
        <p:txBody>
          <a:bodyPr/>
          <a:lstStyle/>
          <a:p>
            <a:fld id="{CCAEAD6E-FF44-C243-92EF-574FE4D11997}" type="slidenum">
              <a:rPr lang="en-US" altLang="it-IT" smtClean="0"/>
              <a:pPr/>
              <a:t>11</a:t>
            </a:fld>
            <a:endParaRPr lang="en-US" altLang="it-IT"/>
          </a:p>
        </p:txBody>
      </p:sp>
    </p:spTree>
    <p:extLst>
      <p:ext uri="{BB962C8B-B14F-4D97-AF65-F5344CB8AC3E}">
        <p14:creationId xmlns:p14="http://schemas.microsoft.com/office/powerpoint/2010/main" val="2815977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a:xfrm>
            <a:off x="1150938" y="404664"/>
            <a:ext cx="7793037" cy="1355874"/>
          </a:xfrm>
        </p:spPr>
        <p:txBody>
          <a:bodyPr/>
          <a:lstStyle/>
          <a:p>
            <a:pPr marL="400050">
              <a:buClr>
                <a:srgbClr val="4545D2"/>
              </a:buClr>
              <a:buSzPct val="100000"/>
            </a:pPr>
            <a:r>
              <a:rPr lang="it-IT" altLang="it-IT" sz="2800" b="1" dirty="0">
                <a:solidFill>
                  <a:srgbClr val="4545D2"/>
                </a:solidFill>
                <a:ea typeface="ＭＳ Ｐゴシック" panose="020B0600070205080204" pitchFamily="34" charset="-128"/>
              </a:rPr>
              <a:t>Un programma straordinario di assunzioni nelle PA/4</a:t>
            </a: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287524" y="1946696"/>
            <a:ext cx="8568952" cy="4377903"/>
          </a:xfrm>
        </p:spPr>
        <p:txBody>
          <a:bodyPr/>
          <a:lstStyle/>
          <a:p>
            <a:pPr marL="0" lvl="0" indent="0">
              <a:buNone/>
            </a:pPr>
            <a:r>
              <a:rPr lang="it-IT" sz="2000" b="1" dirty="0"/>
              <a:t>Le indicazioni de «</a:t>
            </a:r>
            <a:r>
              <a:rPr lang="it-IT" sz="2000" b="1" i="1" dirty="0"/>
              <a:t>Il fattore umano. Vademecum per assumere presto e bene nelle amministrazioni pubbliche» </a:t>
            </a:r>
            <a:r>
              <a:rPr lang="it-IT" sz="2000" b="1" dirty="0"/>
              <a:t>(aprile 2021) </a:t>
            </a:r>
          </a:p>
          <a:p>
            <a:pPr marL="0" lvl="0" indent="0">
              <a:buNone/>
            </a:pPr>
            <a:r>
              <a:rPr lang="it-IT" sz="1800" dirty="0"/>
              <a:t>E’ una pubblicazione, liberamente accessibile, redatta da tre istituzioni indipendenti che da tempo operano affiancando con le loro iniziative il settore pubblico. Essa contiene preziose indicazioni su come procedere, in modo innovativo, all’assunzione e all’inserimento di nuovo personale nelle PA.</a:t>
            </a:r>
          </a:p>
          <a:p>
            <a:pPr marL="0" indent="0">
              <a:buNone/>
            </a:pPr>
            <a:r>
              <a:rPr lang="it-IT" sz="1800" dirty="0"/>
              <a:t>L’approccio privilegiato è induttivo (fa riferimento a buone prassi).</a:t>
            </a:r>
          </a:p>
          <a:p>
            <a:pPr marL="0" indent="0">
              <a:buNone/>
            </a:pPr>
            <a:r>
              <a:rPr lang="it-IT" sz="1800" dirty="0"/>
              <a:t>Un estratto del sommario del documento, di seguito riprodotto in miniatura, dà il senso del </a:t>
            </a:r>
            <a:r>
              <a:rPr lang="it-IT" sz="1800" b="1" dirty="0"/>
              <a:t>percorso previsto per assumere presto e bene.</a:t>
            </a:r>
            <a:r>
              <a:rPr lang="it-IT" sz="1800" dirty="0"/>
              <a:t> </a:t>
            </a:r>
          </a:p>
          <a:p>
            <a:pPr marL="0" indent="0">
              <a:buNone/>
            </a:pPr>
            <a:r>
              <a:rPr lang="it-IT" sz="2200" b="1" dirty="0">
                <a:solidFill>
                  <a:srgbClr val="FF0000"/>
                </a:solidFill>
              </a:rPr>
              <a:t>Ci auguriamo che anche le istituzioni piemontesi (Regione e Città di Torino, in primis) «prendano sul serio» queste indicazioni e sappiano cogliere le opportunità fornite dallo sblocco del turnover e dal nuovo clima favorevole a un «ritorno del pubblico</a:t>
            </a:r>
            <a:r>
              <a:rPr lang="it-IT" sz="2200" dirty="0">
                <a:solidFill>
                  <a:srgbClr val="FF0000"/>
                </a:solidFill>
              </a:rPr>
              <a:t>.</a:t>
            </a:r>
            <a:endParaRPr lang="it-IT" altLang="it-IT" sz="2200" dirty="0">
              <a:solidFill>
                <a:srgbClr val="FF0000"/>
              </a:solidFill>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985C2EE9-F4F8-1F42-828E-9353579781FC}"/>
              </a:ext>
            </a:extLst>
          </p:cNvPr>
          <p:cNvSpPr>
            <a:spLocks noGrp="1"/>
          </p:cNvSpPr>
          <p:nvPr>
            <p:ph type="sldNum" sz="quarter" idx="12"/>
          </p:nvPr>
        </p:nvSpPr>
        <p:spPr/>
        <p:txBody>
          <a:bodyPr/>
          <a:lstStyle/>
          <a:p>
            <a:fld id="{CCAEAD6E-FF44-C243-92EF-574FE4D11997}" type="slidenum">
              <a:rPr lang="en-US" altLang="it-IT" smtClean="0"/>
              <a:pPr/>
              <a:t>12</a:t>
            </a:fld>
            <a:endParaRPr lang="en-US" altLang="it-IT" dirty="0"/>
          </a:p>
        </p:txBody>
      </p:sp>
    </p:spTree>
    <p:extLst>
      <p:ext uri="{BB962C8B-B14F-4D97-AF65-F5344CB8AC3E}">
        <p14:creationId xmlns:p14="http://schemas.microsoft.com/office/powerpoint/2010/main" val="2936025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3843B-4DF1-7E4D-A67C-E116B65DA9CB}"/>
              </a:ext>
            </a:extLst>
          </p:cNvPr>
          <p:cNvSpPr>
            <a:spLocks noGrp="1"/>
          </p:cNvSpPr>
          <p:nvPr>
            <p:ph type="title"/>
          </p:nvPr>
        </p:nvSpPr>
        <p:spPr/>
        <p:txBody>
          <a:bodyPr/>
          <a:lstStyle/>
          <a:p>
            <a:br>
              <a:rPr lang="it-IT" sz="2800" dirty="0"/>
            </a:br>
            <a:r>
              <a:rPr lang="it-IT" sz="2800" i="1" dirty="0"/>
              <a:t>Il fattore umano. Vademecum per assumere presto e bene nelle amministrazioni pubbliche </a:t>
            </a:r>
            <a:r>
              <a:rPr lang="it-IT" sz="1200" i="1" dirty="0"/>
              <a:t>(estratto dall’executive </a:t>
            </a:r>
            <a:r>
              <a:rPr lang="it-IT" sz="1200" i="1" dirty="0" err="1"/>
              <a:t>summary</a:t>
            </a:r>
            <a:r>
              <a:rPr lang="it-IT" sz="1200" i="1" dirty="0"/>
              <a:t>)</a:t>
            </a:r>
            <a:endParaRPr lang="it-IT" sz="2800" i="1" dirty="0"/>
          </a:p>
        </p:txBody>
      </p:sp>
      <p:sp>
        <p:nvSpPr>
          <p:cNvPr id="3" name="Segnaposto contenuto 2">
            <a:extLst>
              <a:ext uri="{FF2B5EF4-FFF2-40B4-BE49-F238E27FC236}">
                <a16:creationId xmlns:a16="http://schemas.microsoft.com/office/drawing/2014/main" id="{B97CFEC7-74EC-614A-87EB-F434866F07CA}"/>
              </a:ext>
            </a:extLst>
          </p:cNvPr>
          <p:cNvSpPr>
            <a:spLocks noGrp="1"/>
          </p:cNvSpPr>
          <p:nvPr>
            <p:ph idx="1"/>
          </p:nvPr>
        </p:nvSpPr>
        <p:spPr>
          <a:xfrm>
            <a:off x="755576" y="2017713"/>
            <a:ext cx="8199512" cy="4114800"/>
          </a:xfrm>
        </p:spPr>
        <p:txBody>
          <a:bodyPr/>
          <a:lstStyle/>
          <a:p>
            <a:pPr marL="0" lvl="0" indent="0">
              <a:buNone/>
            </a:pPr>
            <a:r>
              <a:rPr lang="it-IT" sz="800" dirty="0"/>
              <a:t>La partenza</a:t>
            </a:r>
            <a:r>
              <a:rPr lang="it-IT" sz="800" b="1" dirty="0"/>
              <a:t> </a:t>
            </a:r>
            <a:r>
              <a:rPr lang="it-IT" sz="800" dirty="0"/>
              <a:t>è data da una puntuale analisi da una parte delle effettive capacità </a:t>
            </a:r>
            <a:r>
              <a:rPr lang="it-IT" sz="800" dirty="0" err="1"/>
              <a:t>assunzionali</a:t>
            </a:r>
            <a:r>
              <a:rPr lang="it-IT" sz="800" dirty="0"/>
              <a:t> dell’amministrazione (</a:t>
            </a:r>
            <a:r>
              <a:rPr lang="it-IT" sz="800" b="1" dirty="0"/>
              <a:t>capitolo 3</a:t>
            </a:r>
            <a:r>
              <a:rPr lang="it-IT" sz="800" dirty="0"/>
              <a:t>), dall’altra da un’indagine che partendo dalle missioni dell’ente, dal censimento dei suoi processi e da un’oggettiva valutazione delle conoscenze, delle competenze e delle capacità possedute dalle figure presenti, metta in evidenza le esigenze qualitative e quantitative di personale (</a:t>
            </a:r>
            <a:r>
              <a:rPr lang="it-IT" sz="800" b="1" dirty="0"/>
              <a:t>capitolo 4</a:t>
            </a:r>
            <a:r>
              <a:rPr lang="it-IT" sz="800" dirty="0"/>
              <a:t>).</a:t>
            </a:r>
            <a:r>
              <a:rPr lang="it-IT" sz="800" b="1" dirty="0"/>
              <a:t> </a:t>
            </a:r>
            <a:r>
              <a:rPr lang="it-IT" sz="800" dirty="0"/>
              <a:t>Molte delle amministrazioni considerate hanno seguito correttamente questo percorso. Tra le </a:t>
            </a:r>
            <a:r>
              <a:rPr lang="it-IT" sz="800" dirty="0" err="1"/>
              <a:t>piu</a:t>
            </a:r>
            <a:r>
              <a:rPr lang="it-IT" sz="800" dirty="0"/>
              <a:t>̀ interessanti la Città Metropolitana di Bologna che, aiutata dalla relativa recente costituzione dell’ente, ha redatto un Piano di Fabbisogno di Personale veramente di livello. Chiedersi prima cosa è necessario fare e poi chi </a:t>
            </a:r>
            <a:r>
              <a:rPr lang="it-IT" sz="800" dirty="0" err="1"/>
              <a:t>dovra</a:t>
            </a:r>
            <a:r>
              <a:rPr lang="it-IT" sz="800" dirty="0"/>
              <a:t>̀ farlo è una norma di buon senso che nel pubblico vale comunque la pena di richiamare. </a:t>
            </a:r>
          </a:p>
          <a:p>
            <a:pPr marL="0" lvl="0" indent="0">
              <a:buNone/>
            </a:pPr>
            <a:r>
              <a:rPr lang="it-IT" sz="800" dirty="0"/>
              <a:t>La prima tappa</a:t>
            </a:r>
            <a:r>
              <a:rPr lang="it-IT" sz="800" b="1" dirty="0"/>
              <a:t> </a:t>
            </a:r>
            <a:r>
              <a:rPr lang="it-IT" sz="800" dirty="0"/>
              <a:t>del percorso è data dalla </a:t>
            </a:r>
            <a:r>
              <a:rPr lang="it-IT" sz="800" b="1" i="1" dirty="0"/>
              <a:t>scelta della tipologia di concorso da usare</a:t>
            </a:r>
            <a:r>
              <a:rPr lang="it-IT" sz="800" dirty="0"/>
              <a:t>. La normativa permette concorsi per soli titoli, per esami, per titoli ed esami, corso-concorso, prove tecniche specifiche </a:t>
            </a:r>
            <a:r>
              <a:rPr lang="it-IT" sz="800" b="1" dirty="0"/>
              <a:t>(§ 5.2.3</a:t>
            </a:r>
            <a:r>
              <a:rPr lang="it-IT" sz="800" dirty="0"/>
              <a:t>). Il bando del MEF per 400 per funzionari, svolto solo per titoli, lettera di presentazione e prova orale, o quello del Comune di Milano per 11 dirigenti, svolto su cinque prove (una preselettiva, due scritte, una attitudinale e un colloquio orale) sono esempi di scelte mirate. </a:t>
            </a:r>
          </a:p>
          <a:p>
            <a:pPr marL="0" lvl="0" indent="0">
              <a:buNone/>
            </a:pPr>
            <a:r>
              <a:rPr lang="it-IT" sz="800" dirty="0"/>
              <a:t>La seconda tappa, che le esperienze migliori ci hanno detto debba avvenire anche prima della stesura del bando, è data dalla </a:t>
            </a:r>
            <a:r>
              <a:rPr lang="it-IT" sz="800" b="1" i="1" dirty="0"/>
              <a:t>nomina, con criteri innovativi, della Commissione</a:t>
            </a:r>
            <a:r>
              <a:rPr lang="it-IT" sz="800" dirty="0"/>
              <a:t> da subito coinvolta nella scrittura del bando stesso e che, per tutti i profili direttivi e dirigenziali, sia multidisciplinare e possa avvalersi anche del sostegno di un esperto in grado di valutare competenze </a:t>
            </a:r>
            <a:r>
              <a:rPr lang="it-IT" sz="800" dirty="0" err="1"/>
              <a:t>psico</a:t>
            </a:r>
            <a:r>
              <a:rPr lang="it-IT" sz="800" dirty="0"/>
              <a:t>-attitudinali e capacità organizzative </a:t>
            </a:r>
            <a:r>
              <a:rPr lang="it-IT" sz="800" b="1" dirty="0"/>
              <a:t>(§ 5.2.2</a:t>
            </a:r>
            <a:r>
              <a:rPr lang="it-IT" sz="800" dirty="0"/>
              <a:t>). Interessante in questo senso l’esperienza dell’Unione di Comuni della Bassa Romagna. </a:t>
            </a:r>
          </a:p>
          <a:p>
            <a:pPr marL="0" lvl="0" indent="0">
              <a:buNone/>
            </a:pPr>
            <a:r>
              <a:rPr lang="it-IT" sz="800" dirty="0"/>
              <a:t>La terza tappa</a:t>
            </a:r>
            <a:r>
              <a:rPr lang="it-IT" sz="800" b="1" dirty="0"/>
              <a:t> </a:t>
            </a:r>
            <a:r>
              <a:rPr lang="it-IT" sz="800" dirty="0"/>
              <a:t>del nostro percorso, fondamentale per il successo dell’intera operazione, è data dalla </a:t>
            </a:r>
            <a:r>
              <a:rPr lang="it-IT" sz="800" b="1" i="1" dirty="0"/>
              <a:t>stesura di un buon bando</a:t>
            </a:r>
            <a:r>
              <a:rPr lang="it-IT" sz="800" dirty="0"/>
              <a:t> di concorso. Tutto il </a:t>
            </a:r>
            <a:r>
              <a:rPr lang="it-IT" sz="800" b="1" dirty="0"/>
              <a:t>capitolo 5 </a:t>
            </a:r>
            <a:r>
              <a:rPr lang="it-IT" sz="800" dirty="0"/>
              <a:t>è dedicato a questo compito e mette in evidenza: la descrizione delle </a:t>
            </a:r>
            <a:r>
              <a:rPr lang="it-IT" sz="800" dirty="0" err="1"/>
              <a:t>attivita</a:t>
            </a:r>
            <a:r>
              <a:rPr lang="it-IT" sz="800" dirty="0"/>
              <a:t>̀ richieste per la copertura della posizione; la definizione delle conoscenze tecniche necessarie; la definizione di capacità e competenze attitudinali (esplicitando il modo e i criteri di valutazione); l’individuazione dei titoli per l’ammissione; la descrizione delle prove e dei criteri di valutazione. Un aspetto da non trascurare, ma poco considerato, è la comunicazione del bando, per cui non basta certo la Gazzetta Ufficiale né solo la pubblicazione sul sito dell’ente. Un bando certamente ben scritto è quello del concorso per dirigenti del Comune di Milano, altrettanto ben redatto è quello della regione Lazio per funzionari dei servizi per l’impiego. </a:t>
            </a:r>
          </a:p>
          <a:p>
            <a:pPr marL="0" lvl="0" indent="0">
              <a:buNone/>
            </a:pPr>
            <a:r>
              <a:rPr lang="it-IT" sz="800" dirty="0"/>
              <a:t>L’individuazione e la redazione delle prove e la valutazione dei titoli è la quarta tappa</a:t>
            </a:r>
            <a:r>
              <a:rPr lang="it-IT" sz="800" b="1" dirty="0"/>
              <a:t> </a:t>
            </a:r>
            <a:r>
              <a:rPr lang="it-IT" sz="800" dirty="0"/>
              <a:t>(</a:t>
            </a:r>
            <a:r>
              <a:rPr lang="it-IT" sz="800" b="1" dirty="0"/>
              <a:t>capitolo 6)</a:t>
            </a:r>
            <a:r>
              <a:rPr lang="it-IT" sz="800" dirty="0"/>
              <a:t>, dove mettiamo in evidenza tanto esempi negativi, </a:t>
            </a:r>
            <a:r>
              <a:rPr lang="it-IT" sz="800" dirty="0" err="1"/>
              <a:t>perche</a:t>
            </a:r>
            <a:r>
              <a:rPr lang="it-IT" sz="800" dirty="0"/>
              <a:t>́ troppo nozionistici, quanto esempi positivi. Questo sia nella stesura di prove per così dire tradizionali (vedi il caso del concorso della Regione Emilia-Romagna per oltre 500 funzionari di gruppo D), sia nel proporre prove del tutto innovative, seppure largamente usate nel privato, come le valutazioni attitudinali e situazionali nel concorso per dirigenti del Comune di Ravenna. Nel </a:t>
            </a:r>
            <a:r>
              <a:rPr lang="it-IT" sz="800" b="1" dirty="0"/>
              <a:t>§ 6.3 </a:t>
            </a:r>
            <a:r>
              <a:rPr lang="it-IT" sz="800" dirty="0"/>
              <a:t>esamineremo le </a:t>
            </a:r>
            <a:r>
              <a:rPr lang="it-IT" sz="800" dirty="0" err="1"/>
              <a:t>opportunita</a:t>
            </a:r>
            <a:r>
              <a:rPr lang="it-IT" sz="800" dirty="0"/>
              <a:t>̀ e i rischi che presenta un uso significativo delle tecnologie digitali nella valutazione dei titoli e delle prove strutturate. </a:t>
            </a:r>
          </a:p>
          <a:p>
            <a:pPr marL="0" lvl="0" indent="0">
              <a:buNone/>
            </a:pPr>
            <a:r>
              <a:rPr lang="it-IT" sz="800" dirty="0"/>
              <a:t>Quinta e ultima tappa</a:t>
            </a:r>
            <a:r>
              <a:rPr lang="it-IT" sz="800" b="1" dirty="0"/>
              <a:t> </a:t>
            </a:r>
            <a:r>
              <a:rPr lang="it-IT" sz="800" dirty="0"/>
              <a:t>è la pubblicazione delle graduatorie e il </a:t>
            </a:r>
            <a:r>
              <a:rPr lang="it-IT" sz="800" b="1" i="1" dirty="0"/>
              <a:t>processo di assunzione</a:t>
            </a:r>
            <a:r>
              <a:rPr lang="it-IT" sz="800" dirty="0"/>
              <a:t>, che non segnano però la fine del percorso, in quanto danno inizio ad un periodo particolarmente delicato per le persone che entrano nell’organizzazione, ma anche per quelle che sono </a:t>
            </a:r>
            <a:r>
              <a:rPr lang="it-IT" sz="800" dirty="0" err="1"/>
              <a:t>gia</a:t>
            </a:r>
            <a:r>
              <a:rPr lang="it-IT" sz="800" dirty="0"/>
              <a:t>̀ presenti. Nel </a:t>
            </a:r>
            <a:r>
              <a:rPr lang="it-IT" sz="800" b="1" dirty="0"/>
              <a:t>capitolo 7 </a:t>
            </a:r>
            <a:r>
              <a:rPr lang="it-IT" sz="800" dirty="0"/>
              <a:t>esaminiamo questi passaggi mettendo in evidenza le azioni necessarie di accompagnamento, anche in forme particolari come il cosiddetto </a:t>
            </a:r>
            <a:r>
              <a:rPr lang="it-IT" sz="800" i="1" dirty="0"/>
              <a:t>ombreggiamento </a:t>
            </a:r>
            <a:r>
              <a:rPr lang="it-IT" sz="800" dirty="0"/>
              <a:t>(job </a:t>
            </a:r>
            <a:r>
              <a:rPr lang="it-IT" sz="800" dirty="0" err="1"/>
              <a:t>shadowing</a:t>
            </a:r>
            <a:r>
              <a:rPr lang="it-IT" sz="800" dirty="0"/>
              <a:t>) o il </a:t>
            </a:r>
            <a:r>
              <a:rPr lang="it-IT" sz="800" dirty="0" err="1"/>
              <a:t>mentoring</a:t>
            </a:r>
            <a:r>
              <a:rPr lang="it-IT" sz="800" dirty="0"/>
              <a:t>. L’esperienza del MEF, ma anche del Comune di Bergamo, sono a questo proposito esemplari. </a:t>
            </a:r>
          </a:p>
          <a:p>
            <a:pPr marL="0" lvl="0" indent="0">
              <a:buNone/>
            </a:pPr>
            <a:r>
              <a:rPr lang="it-IT" sz="800" dirty="0"/>
              <a:t>Infine nel </a:t>
            </a:r>
            <a:r>
              <a:rPr lang="it-IT" sz="800" b="1" dirty="0"/>
              <a:t>capitolo 8 </a:t>
            </a:r>
            <a:r>
              <a:rPr lang="it-IT" sz="800" dirty="0"/>
              <a:t>esaminiamo le modifiche normative che sarebbero necessarie per rendere </a:t>
            </a:r>
            <a:r>
              <a:rPr lang="it-IT" sz="800" dirty="0" err="1"/>
              <a:t>piu</a:t>
            </a:r>
            <a:r>
              <a:rPr lang="it-IT" sz="800" dirty="0"/>
              <a:t>̀ fluido tutto il processo, anche se molto si </a:t>
            </a:r>
            <a:r>
              <a:rPr lang="it-IT" sz="800" dirty="0" err="1"/>
              <a:t>puo</a:t>
            </a:r>
            <a:r>
              <a:rPr lang="it-IT" sz="800" dirty="0"/>
              <a:t>̀ fare a legislazione vigente. </a:t>
            </a:r>
          </a:p>
          <a:p>
            <a:pPr marL="0" lvl="0" indent="0">
              <a:buNone/>
            </a:pPr>
            <a:r>
              <a:rPr lang="it-IT" sz="800" dirty="0"/>
              <a:t>Un aspetto chiave della nostra tesi è che la </a:t>
            </a:r>
            <a:r>
              <a:rPr lang="it-IT" sz="800" dirty="0" err="1"/>
              <a:t>qualita</a:t>
            </a:r>
            <a:r>
              <a:rPr lang="it-IT" sz="800" dirty="0"/>
              <a:t>̀ del processo non deve far perdere di vista la necessaria velocità. Nel </a:t>
            </a:r>
            <a:r>
              <a:rPr lang="it-IT" sz="800" b="1" dirty="0"/>
              <a:t>§ 6.8</a:t>
            </a:r>
            <a:r>
              <a:rPr lang="it-IT" sz="800" dirty="0"/>
              <a:t>, con l’aiuto delle tante esperienze esaminate, abbiamo provato a stilare un cronoprogramma e un grafico </a:t>
            </a:r>
            <a:r>
              <a:rPr lang="it-IT" sz="800" dirty="0" err="1"/>
              <a:t>Gantt</a:t>
            </a:r>
            <a:r>
              <a:rPr lang="it-IT" sz="800" dirty="0"/>
              <a:t> che ci restituisce la fiducia nella </a:t>
            </a:r>
            <a:r>
              <a:rPr lang="it-IT" sz="800" b="1" i="1" dirty="0" err="1"/>
              <a:t>possibilita</a:t>
            </a:r>
            <a:r>
              <a:rPr lang="it-IT" sz="800" b="1" i="1" dirty="0"/>
              <a:t>̀ di svolgere tutto il percorso</a:t>
            </a:r>
            <a:r>
              <a:rPr lang="it-IT" sz="800" dirty="0"/>
              <a:t> (nel caso di concorsi di media grandezza), dalla </a:t>
            </a:r>
            <a:r>
              <a:rPr lang="it-IT" sz="800" dirty="0" err="1"/>
              <a:t>volonta</a:t>
            </a:r>
            <a:r>
              <a:rPr lang="it-IT" sz="800" dirty="0"/>
              <a:t>̀ di pubblicare un concorso all’assunzione, </a:t>
            </a:r>
            <a:r>
              <a:rPr lang="it-IT" sz="800" b="1" i="1" dirty="0"/>
              <a:t>in meno di 20 settimane</a:t>
            </a:r>
            <a:r>
              <a:rPr lang="it-IT" sz="800" dirty="0"/>
              <a:t>, che diventano 15 settimane (ossia </a:t>
            </a:r>
            <a:r>
              <a:rPr lang="it-IT" sz="800" b="1" dirty="0"/>
              <a:t>105 giorni</a:t>
            </a:r>
            <a:r>
              <a:rPr lang="it-IT" sz="800" dirty="0"/>
              <a:t>) se li calcoliamo a partire dalla pubblicazione del bando. Per concorsi </a:t>
            </a:r>
            <a:r>
              <a:rPr lang="it-IT" sz="800" dirty="0" err="1"/>
              <a:t>piu</a:t>
            </a:r>
            <a:r>
              <a:rPr lang="it-IT" sz="800" dirty="0"/>
              <a:t>̀ limitati abbiamo rilevato anche tempi minori: il record è stato quello della Città Metropolitana di Bologna con un processo durato 68 giorni dalla pubblicazione del bando alla proclamazione di vincitori. </a:t>
            </a:r>
          </a:p>
          <a:p>
            <a:endParaRPr lang="it-IT" dirty="0"/>
          </a:p>
        </p:txBody>
      </p:sp>
      <p:sp>
        <p:nvSpPr>
          <p:cNvPr id="4" name="Segnaposto numero diapositiva 3">
            <a:extLst>
              <a:ext uri="{FF2B5EF4-FFF2-40B4-BE49-F238E27FC236}">
                <a16:creationId xmlns:a16="http://schemas.microsoft.com/office/drawing/2014/main" id="{A27A3AC2-E128-D54C-9432-1ADA395F3F30}"/>
              </a:ext>
            </a:extLst>
          </p:cNvPr>
          <p:cNvSpPr>
            <a:spLocks noGrp="1"/>
          </p:cNvSpPr>
          <p:nvPr>
            <p:ph type="sldNum" sz="quarter" idx="12"/>
          </p:nvPr>
        </p:nvSpPr>
        <p:spPr/>
        <p:txBody>
          <a:bodyPr/>
          <a:lstStyle/>
          <a:p>
            <a:fld id="{CCAEAD6E-FF44-C243-92EF-574FE4D11997}" type="slidenum">
              <a:rPr lang="en-US" altLang="it-IT" smtClean="0"/>
              <a:pPr/>
              <a:t>13</a:t>
            </a:fld>
            <a:endParaRPr lang="en-US" altLang="it-IT"/>
          </a:p>
        </p:txBody>
      </p:sp>
    </p:spTree>
    <p:extLst>
      <p:ext uri="{BB962C8B-B14F-4D97-AF65-F5344CB8AC3E}">
        <p14:creationId xmlns:p14="http://schemas.microsoft.com/office/powerpoint/2010/main" val="3925499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45712-206F-1641-9922-5136F99AB16D}"/>
              </a:ext>
            </a:extLst>
          </p:cNvPr>
          <p:cNvSpPr>
            <a:spLocks noGrp="1"/>
          </p:cNvSpPr>
          <p:nvPr>
            <p:ph type="title"/>
          </p:nvPr>
        </p:nvSpPr>
        <p:spPr>
          <a:xfrm>
            <a:off x="1027435" y="371965"/>
            <a:ext cx="7793037" cy="1764910"/>
          </a:xfrm>
        </p:spPr>
        <p:txBody>
          <a:bodyPr/>
          <a:lstStyle/>
          <a:p>
            <a:br>
              <a:rPr lang="it-IT" sz="2800" dirty="0"/>
            </a:br>
            <a:br>
              <a:rPr lang="it-IT" sz="2800" dirty="0"/>
            </a:br>
            <a:r>
              <a:rPr lang="it-IT" sz="2800" b="1" dirty="0"/>
              <a:t>I giovani e l’orientamento al lavoro: opportunità di creare anche luoghi fisici di aggregazione e comunicazione*</a:t>
            </a:r>
            <a:br>
              <a:rPr lang="it-IT" sz="2800" b="1" dirty="0"/>
            </a:br>
            <a:endParaRPr lang="it-IT" sz="2800" b="1" dirty="0"/>
          </a:p>
        </p:txBody>
      </p:sp>
      <p:sp>
        <p:nvSpPr>
          <p:cNvPr id="3" name="Segnaposto contenuto 2">
            <a:extLst>
              <a:ext uri="{FF2B5EF4-FFF2-40B4-BE49-F238E27FC236}">
                <a16:creationId xmlns:a16="http://schemas.microsoft.com/office/drawing/2014/main" id="{B5D2401E-D6C2-9446-83B2-137EE661AB22}"/>
              </a:ext>
            </a:extLst>
          </p:cNvPr>
          <p:cNvSpPr>
            <a:spLocks noGrp="1"/>
          </p:cNvSpPr>
          <p:nvPr>
            <p:ph idx="1"/>
          </p:nvPr>
        </p:nvSpPr>
        <p:spPr>
          <a:xfrm>
            <a:off x="620960" y="2017713"/>
            <a:ext cx="8415536" cy="4468322"/>
          </a:xfrm>
        </p:spPr>
        <p:txBody>
          <a:bodyPr/>
          <a:lstStyle/>
          <a:p>
            <a:pPr marL="0" indent="0">
              <a:buNone/>
            </a:pPr>
            <a:endParaRPr lang="it-IT" sz="1800" dirty="0"/>
          </a:p>
          <a:p>
            <a:pPr marL="0" indent="0">
              <a:buNone/>
            </a:pPr>
            <a:r>
              <a:rPr lang="it-IT" sz="2000" dirty="0"/>
              <a:t>Gli strumenti disponibili per far conoscere ai giovani i contenuti dei mestieri e delle professioni e le loro forme imprenditoriali, autonome o dipendenti sono sostanzialmente obsoleti.</a:t>
            </a:r>
          </a:p>
          <a:p>
            <a:pPr marL="0" indent="0">
              <a:buNone/>
            </a:pPr>
            <a:r>
              <a:rPr lang="it-IT" sz="2000" dirty="0"/>
              <a:t>Occorre perciò </a:t>
            </a:r>
            <a:r>
              <a:rPr lang="it-IT" sz="2000" b="1" dirty="0"/>
              <a:t>potenziare i servizi di orientamento </a:t>
            </a:r>
            <a:r>
              <a:rPr lang="it-IT" sz="2000" dirty="0"/>
              <a:t>sia con nuovi programmi sia con </a:t>
            </a:r>
            <a:r>
              <a:rPr lang="it-IT" sz="2000" b="1" dirty="0"/>
              <a:t>la creazione di luoghi di incontro</a:t>
            </a:r>
            <a:r>
              <a:rPr lang="it-IT" sz="2000" dirty="0"/>
              <a:t> (fisico e/o virtuale, facilmente accessibile, come le francesi </a:t>
            </a:r>
            <a:r>
              <a:rPr lang="it-IT" sz="2000" dirty="0" err="1"/>
              <a:t>Cité</a:t>
            </a:r>
            <a:r>
              <a:rPr lang="it-IT" sz="2000" dirty="0"/>
              <a:t> de </a:t>
            </a:r>
            <a:r>
              <a:rPr lang="it-IT" sz="2000" dirty="0" err="1"/>
              <a:t>metièrs</a:t>
            </a:r>
            <a:r>
              <a:rPr lang="it-IT" sz="2000" dirty="0"/>
              <a:t> ) in grado di favorire la visibilità e la valorizzazione di molte esperienze oggi presenti, ma disperse (a Torino, potrebbe forse essere utilizzata per questo scopo la sede del vecchio </a:t>
            </a:r>
            <a:r>
              <a:rPr lang="it-IT" sz="2000" dirty="0" err="1"/>
              <a:t>Informagiovani</a:t>
            </a:r>
            <a:r>
              <a:rPr lang="it-IT" sz="2000" dirty="0"/>
              <a:t>).</a:t>
            </a:r>
          </a:p>
          <a:p>
            <a:pPr marL="0" indent="0">
              <a:buNone/>
            </a:pPr>
            <a:endParaRPr lang="it-IT" sz="2000" b="1" dirty="0">
              <a:solidFill>
                <a:srgbClr val="FF0000"/>
              </a:solidFill>
            </a:endParaRPr>
          </a:p>
          <a:p>
            <a:pPr marL="0" indent="0">
              <a:buNone/>
            </a:pPr>
            <a:r>
              <a:rPr lang="it-IT" sz="2000" b="1" dirty="0">
                <a:solidFill>
                  <a:srgbClr val="FF0000"/>
                </a:solidFill>
              </a:rPr>
              <a:t>E’ un tema sul quale è lecito attendersi pronti riscontri dalle Istituzioni locali.</a:t>
            </a:r>
          </a:p>
          <a:p>
            <a:endParaRPr lang="it-IT" dirty="0"/>
          </a:p>
          <a:p>
            <a:endParaRPr lang="it-IT" dirty="0"/>
          </a:p>
        </p:txBody>
      </p:sp>
      <p:sp>
        <p:nvSpPr>
          <p:cNvPr id="4" name="Segnaposto numero diapositiva 3">
            <a:extLst>
              <a:ext uri="{FF2B5EF4-FFF2-40B4-BE49-F238E27FC236}">
                <a16:creationId xmlns:a16="http://schemas.microsoft.com/office/drawing/2014/main" id="{082847AC-0EC1-5C45-82BF-EC2DD2896F99}"/>
              </a:ext>
            </a:extLst>
          </p:cNvPr>
          <p:cNvSpPr>
            <a:spLocks noGrp="1"/>
          </p:cNvSpPr>
          <p:nvPr>
            <p:ph type="sldNum" sz="quarter" idx="12"/>
          </p:nvPr>
        </p:nvSpPr>
        <p:spPr/>
        <p:txBody>
          <a:bodyPr/>
          <a:lstStyle/>
          <a:p>
            <a:fld id="{CCAEAD6E-FF44-C243-92EF-574FE4D11997}" type="slidenum">
              <a:rPr lang="en-US" altLang="it-IT" smtClean="0"/>
              <a:pPr/>
              <a:t>14</a:t>
            </a:fld>
            <a:endParaRPr lang="en-US" altLang="it-IT"/>
          </a:p>
        </p:txBody>
      </p:sp>
      <p:sp>
        <p:nvSpPr>
          <p:cNvPr id="5" name="CasellaDiTesto 4">
            <a:extLst>
              <a:ext uri="{FF2B5EF4-FFF2-40B4-BE49-F238E27FC236}">
                <a16:creationId xmlns:a16="http://schemas.microsoft.com/office/drawing/2014/main" id="{4049D6CC-07B1-3143-8FE6-81AB24B99D20}"/>
              </a:ext>
            </a:extLst>
          </p:cNvPr>
          <p:cNvSpPr txBox="1"/>
          <p:nvPr/>
        </p:nvSpPr>
        <p:spPr>
          <a:xfrm>
            <a:off x="539552" y="6486035"/>
            <a:ext cx="2126854" cy="246221"/>
          </a:xfrm>
          <a:prstGeom prst="rect">
            <a:avLst/>
          </a:prstGeom>
          <a:noFill/>
        </p:spPr>
        <p:txBody>
          <a:bodyPr wrap="square" rtlCol="0">
            <a:spAutoFit/>
          </a:bodyPr>
          <a:lstStyle/>
          <a:p>
            <a:r>
              <a:rPr lang="it-IT" sz="1000" dirty="0"/>
              <a:t>* Gian Franco Bordone</a:t>
            </a:r>
          </a:p>
        </p:txBody>
      </p:sp>
    </p:spTree>
    <p:extLst>
      <p:ext uri="{BB962C8B-B14F-4D97-AF65-F5344CB8AC3E}">
        <p14:creationId xmlns:p14="http://schemas.microsoft.com/office/powerpoint/2010/main" val="2097068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B3A278-9186-3446-BACA-C52E4FFD9EAA}"/>
              </a:ext>
            </a:extLst>
          </p:cNvPr>
          <p:cNvSpPr>
            <a:spLocks noGrp="1"/>
          </p:cNvSpPr>
          <p:nvPr>
            <p:ph type="title"/>
          </p:nvPr>
        </p:nvSpPr>
        <p:spPr>
          <a:xfrm>
            <a:off x="1187624" y="617538"/>
            <a:ext cx="7848872" cy="1143000"/>
          </a:xfrm>
        </p:spPr>
        <p:txBody>
          <a:bodyPr/>
          <a:lstStyle/>
          <a:p>
            <a:r>
              <a:rPr lang="it-IT" sz="2800" b="1" dirty="0">
                <a:solidFill>
                  <a:srgbClr val="4545D2"/>
                </a:solidFill>
              </a:rPr>
              <a:t>Rivalutare ruolo e importanza dell’apprendistato</a:t>
            </a:r>
            <a:r>
              <a:rPr lang="it-IT" sz="2800" b="1" dirty="0"/>
              <a:t>*</a:t>
            </a:r>
          </a:p>
        </p:txBody>
      </p:sp>
      <p:sp>
        <p:nvSpPr>
          <p:cNvPr id="3" name="Segnaposto contenuto 2">
            <a:extLst>
              <a:ext uri="{FF2B5EF4-FFF2-40B4-BE49-F238E27FC236}">
                <a16:creationId xmlns:a16="http://schemas.microsoft.com/office/drawing/2014/main" id="{0AD40C46-FB20-6643-A06D-17DAFDB26BA2}"/>
              </a:ext>
            </a:extLst>
          </p:cNvPr>
          <p:cNvSpPr>
            <a:spLocks noGrp="1"/>
          </p:cNvSpPr>
          <p:nvPr>
            <p:ph idx="1"/>
          </p:nvPr>
        </p:nvSpPr>
        <p:spPr>
          <a:xfrm>
            <a:off x="683568" y="2017712"/>
            <a:ext cx="8271520" cy="4222749"/>
          </a:xfrm>
        </p:spPr>
        <p:txBody>
          <a:bodyPr/>
          <a:lstStyle/>
          <a:p>
            <a:pPr marL="0" indent="0">
              <a:buNone/>
            </a:pPr>
            <a:r>
              <a:rPr lang="it-IT" sz="2000" dirty="0"/>
              <a:t>L’apprendistato è uno</a:t>
            </a:r>
            <a:r>
              <a:rPr lang="it-IT" sz="2000" b="1" dirty="0"/>
              <a:t> strumento molto efficace, </a:t>
            </a:r>
            <a:r>
              <a:rPr lang="it-IT" sz="2000" dirty="0"/>
              <a:t>ma poco utilizzato in Italia dalle imprese che gli imputano troppa stratificazione normativa, presunta complicazione burocratica e un faticoso obbligo formativo (che pure è sacrosanto, a fronte di forti e stabili agevolazioni contrattuali e contributive). </a:t>
            </a:r>
          </a:p>
          <a:p>
            <a:pPr marL="0" indent="0">
              <a:buNone/>
            </a:pPr>
            <a:r>
              <a:rPr lang="it-IT" sz="2000" dirty="0"/>
              <a:t>Purtroppo detiene cattiva fama anche tra i giovani, poco attratti da una formula che erroneamente pare  svilire la propria formazione iniziale. </a:t>
            </a:r>
          </a:p>
          <a:p>
            <a:pPr marL="0" indent="0">
              <a:buNone/>
            </a:pPr>
            <a:r>
              <a:rPr lang="it-IT" sz="2000" dirty="0"/>
              <a:t>Eppure anche la Commissione Europea caldeggia il rilancio dell’apprendistato con gli </a:t>
            </a:r>
            <a:r>
              <a:rPr lang="it-IT" sz="2000" i="1" dirty="0"/>
              <a:t>“apprendisti digitali e verdi, incentrati nei settori economici che saranno in prima linea nella transizione verso un’Europa climaticamente neutra</a:t>
            </a:r>
            <a:r>
              <a:rPr lang="it-IT" sz="2000" dirty="0"/>
              <a:t>”.</a:t>
            </a:r>
          </a:p>
          <a:p>
            <a:pPr marL="0" indent="0">
              <a:buNone/>
            </a:pPr>
            <a:r>
              <a:rPr lang="it-IT" sz="2000" b="1" dirty="0">
                <a:solidFill>
                  <a:srgbClr val="FF0000"/>
                </a:solidFill>
              </a:rPr>
              <a:t>Realizzare questo obiettivo è impegno che coinvolge le istituzioni pubbliche (anche locali), il privato e i media</a:t>
            </a:r>
          </a:p>
          <a:p>
            <a:pPr marL="0" indent="0">
              <a:buNone/>
            </a:pPr>
            <a:endParaRPr lang="it-IT" sz="2000" dirty="0"/>
          </a:p>
          <a:p>
            <a:pPr marL="0" indent="0">
              <a:buNone/>
            </a:pPr>
            <a:endParaRPr lang="it-IT" sz="2000" dirty="0"/>
          </a:p>
        </p:txBody>
      </p:sp>
      <p:sp>
        <p:nvSpPr>
          <p:cNvPr id="4" name="Segnaposto numero diapositiva 3">
            <a:extLst>
              <a:ext uri="{FF2B5EF4-FFF2-40B4-BE49-F238E27FC236}">
                <a16:creationId xmlns:a16="http://schemas.microsoft.com/office/drawing/2014/main" id="{0EB80183-E6E0-0F4F-AAA9-DCF264FF57B0}"/>
              </a:ext>
            </a:extLst>
          </p:cNvPr>
          <p:cNvSpPr>
            <a:spLocks noGrp="1"/>
          </p:cNvSpPr>
          <p:nvPr>
            <p:ph type="sldNum" sz="quarter" idx="12"/>
          </p:nvPr>
        </p:nvSpPr>
        <p:spPr/>
        <p:txBody>
          <a:bodyPr/>
          <a:lstStyle/>
          <a:p>
            <a:fld id="{CCAEAD6E-FF44-C243-92EF-574FE4D11997}" type="slidenum">
              <a:rPr lang="en-US" altLang="it-IT" smtClean="0"/>
              <a:pPr/>
              <a:t>15</a:t>
            </a:fld>
            <a:endParaRPr lang="en-US" altLang="it-IT"/>
          </a:p>
        </p:txBody>
      </p:sp>
      <p:sp>
        <p:nvSpPr>
          <p:cNvPr id="5" name="CasellaDiTesto 4">
            <a:extLst>
              <a:ext uri="{FF2B5EF4-FFF2-40B4-BE49-F238E27FC236}">
                <a16:creationId xmlns:a16="http://schemas.microsoft.com/office/drawing/2014/main" id="{F13686C8-12D1-2F41-9EF0-3BEDED151A20}"/>
              </a:ext>
            </a:extLst>
          </p:cNvPr>
          <p:cNvSpPr txBox="1"/>
          <p:nvPr/>
        </p:nvSpPr>
        <p:spPr>
          <a:xfrm>
            <a:off x="521228" y="6158855"/>
            <a:ext cx="6260571" cy="461665"/>
          </a:xfrm>
          <a:prstGeom prst="rect">
            <a:avLst/>
          </a:prstGeom>
          <a:noFill/>
        </p:spPr>
        <p:txBody>
          <a:bodyPr wrap="square" rtlCol="0">
            <a:spAutoFit/>
          </a:bodyPr>
          <a:lstStyle/>
          <a:p>
            <a:r>
              <a:rPr lang="it-IT" dirty="0"/>
              <a:t>* </a:t>
            </a:r>
            <a:r>
              <a:rPr lang="it-IT" sz="1200" dirty="0"/>
              <a:t>Mauro Zangola, Gian Franco Bordone, Reno Giorgi e Lucio </a:t>
            </a:r>
            <a:r>
              <a:rPr lang="it-IT" sz="1200" dirty="0" err="1"/>
              <a:t>Sanasi</a:t>
            </a:r>
            <a:r>
              <a:rPr lang="it-IT" sz="1200" dirty="0"/>
              <a:t> </a:t>
            </a:r>
            <a:endParaRPr lang="it-IT" dirty="0"/>
          </a:p>
        </p:txBody>
      </p:sp>
    </p:spTree>
    <p:extLst>
      <p:ext uri="{BB962C8B-B14F-4D97-AF65-F5344CB8AC3E}">
        <p14:creationId xmlns:p14="http://schemas.microsoft.com/office/powerpoint/2010/main" val="642096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68B3-FC31-B649-AF8F-4C92B894CB88}"/>
              </a:ext>
            </a:extLst>
          </p:cNvPr>
          <p:cNvSpPr>
            <a:spLocks noGrp="1"/>
          </p:cNvSpPr>
          <p:nvPr>
            <p:ph type="title"/>
          </p:nvPr>
        </p:nvSpPr>
        <p:spPr>
          <a:xfrm>
            <a:off x="1150938" y="404664"/>
            <a:ext cx="7793037" cy="1355874"/>
          </a:xfrm>
        </p:spPr>
        <p:txBody>
          <a:bodyPr/>
          <a:lstStyle/>
          <a:p>
            <a:r>
              <a:rPr lang="it-IT" sz="2800" b="1" dirty="0">
                <a:solidFill>
                  <a:srgbClr val="4545D2"/>
                </a:solidFill>
              </a:rPr>
              <a:t>Una proposta concreta: l’inserimento lavorativo come apprendisti di percettori di </a:t>
            </a:r>
            <a:r>
              <a:rPr lang="it-IT" sz="2800" b="1" dirty="0" err="1">
                <a:solidFill>
                  <a:srgbClr val="4545D2"/>
                </a:solidFill>
              </a:rPr>
              <a:t>RdC</a:t>
            </a:r>
            <a:r>
              <a:rPr lang="it-IT" sz="2800" b="1" dirty="0">
                <a:solidFill>
                  <a:srgbClr val="4545D2"/>
                </a:solidFill>
              </a:rPr>
              <a:t> e simili</a:t>
            </a:r>
            <a:r>
              <a:rPr lang="it-IT" sz="2800" dirty="0">
                <a:solidFill>
                  <a:srgbClr val="4545D2"/>
                </a:solidFill>
              </a:rPr>
              <a:t>*</a:t>
            </a:r>
          </a:p>
        </p:txBody>
      </p:sp>
      <p:sp>
        <p:nvSpPr>
          <p:cNvPr id="3" name="Segnaposto contenuto 2">
            <a:extLst>
              <a:ext uri="{FF2B5EF4-FFF2-40B4-BE49-F238E27FC236}">
                <a16:creationId xmlns:a16="http://schemas.microsoft.com/office/drawing/2014/main" id="{0884328D-2D7B-D441-A36D-65DBA6825DBC}"/>
              </a:ext>
            </a:extLst>
          </p:cNvPr>
          <p:cNvSpPr>
            <a:spLocks noGrp="1"/>
          </p:cNvSpPr>
          <p:nvPr>
            <p:ph idx="1"/>
          </p:nvPr>
        </p:nvSpPr>
        <p:spPr>
          <a:xfrm>
            <a:off x="539552" y="1992696"/>
            <a:ext cx="8424639" cy="4172608"/>
          </a:xfrm>
        </p:spPr>
        <p:txBody>
          <a:bodyPr/>
          <a:lstStyle/>
          <a:p>
            <a:pPr marL="0" indent="0">
              <a:buNone/>
            </a:pPr>
            <a:r>
              <a:rPr lang="it-IT" sz="2000" dirty="0"/>
              <a:t>Come </a:t>
            </a:r>
            <a:r>
              <a:rPr lang="it-IT" sz="2000" b="1" dirty="0"/>
              <a:t>casi concreti di valorizzazione dell’apprendistato </a:t>
            </a:r>
            <a:r>
              <a:rPr lang="it-IT" sz="2000" dirty="0"/>
              <a:t>proponiamo di affiancare lavoratori pagati con risorse pubbliche a quelli delle imprese vincitrici di appalti pubblici. </a:t>
            </a:r>
          </a:p>
          <a:p>
            <a:pPr marL="0" indent="0">
              <a:buNone/>
            </a:pPr>
            <a:r>
              <a:rPr lang="it-IT" sz="2000" dirty="0"/>
              <a:t>Ciò </a:t>
            </a:r>
            <a:r>
              <a:rPr lang="it-IT" sz="2000" dirty="0" err="1"/>
              <a:t>aciliterà</a:t>
            </a:r>
            <a:r>
              <a:rPr lang="it-IT" sz="2000" dirty="0"/>
              <a:t> il contatto domanda-offerta e fornirà esperienze lavorative gratificanti a persone in partenza distanti dal mercato del lavoro e quindi difficilmente impiegabili.</a:t>
            </a:r>
          </a:p>
          <a:p>
            <a:pPr marL="0" indent="0">
              <a:buNone/>
            </a:pPr>
            <a:r>
              <a:rPr lang="it-IT" sz="2000" dirty="0"/>
              <a:t>Per farlo </a:t>
            </a:r>
            <a:r>
              <a:rPr lang="it-IT" sz="2000" b="1" dirty="0"/>
              <a:t>occorre certo risolvere alcuni problemi preliminari, </a:t>
            </a:r>
            <a:r>
              <a:rPr lang="it-IT" sz="2000" dirty="0"/>
              <a:t>su come: </a:t>
            </a:r>
          </a:p>
          <a:p>
            <a:pPr marL="0" indent="0">
              <a:buNone/>
            </a:pPr>
            <a:r>
              <a:rPr lang="it-IT" sz="2000" b="1" dirty="0">
                <a:solidFill>
                  <a:srgbClr val="4545D2"/>
                </a:solidFill>
              </a:rPr>
              <a:t>1)</a:t>
            </a:r>
            <a:r>
              <a:rPr lang="it-IT" sz="2000" dirty="0"/>
              <a:t> garantire il coordinamento e l’organizzazione di questi lavoratori </a:t>
            </a:r>
          </a:p>
          <a:p>
            <a:pPr marL="0" indent="0">
              <a:buNone/>
            </a:pPr>
            <a:r>
              <a:rPr lang="it-IT" sz="2000" b="1" dirty="0">
                <a:solidFill>
                  <a:srgbClr val="4545D2"/>
                </a:solidFill>
              </a:rPr>
              <a:t>2)</a:t>
            </a:r>
            <a:r>
              <a:rPr lang="it-IT" sz="2000" dirty="0"/>
              <a:t>  selezionare i lavoratori (attribuendo alle imprese un ruolo significativo) </a:t>
            </a:r>
          </a:p>
          <a:p>
            <a:pPr marL="0" indent="0">
              <a:buNone/>
            </a:pPr>
            <a:r>
              <a:rPr lang="it-IT" sz="2000" b="1" dirty="0">
                <a:solidFill>
                  <a:srgbClr val="4545D2"/>
                </a:solidFill>
              </a:rPr>
              <a:t>3)</a:t>
            </a:r>
            <a:r>
              <a:rPr lang="it-IT" sz="2000" dirty="0"/>
              <a:t> organizzare formazione e tutoraggio durante e dopo l’esperienza </a:t>
            </a:r>
          </a:p>
          <a:p>
            <a:pPr marL="0" indent="0">
              <a:buNone/>
            </a:pPr>
            <a:r>
              <a:rPr lang="it-IT" sz="2000" b="1" dirty="0">
                <a:solidFill>
                  <a:srgbClr val="4545D2"/>
                </a:solidFill>
              </a:rPr>
              <a:t>4) </a:t>
            </a:r>
            <a:r>
              <a:rPr lang="it-IT" sz="2000" dirty="0"/>
              <a:t>garantire una scelta efficace dei candidati tra i percettori di </a:t>
            </a:r>
            <a:r>
              <a:rPr lang="it-IT" sz="2000" dirty="0" err="1"/>
              <a:t>RdC</a:t>
            </a:r>
            <a:r>
              <a:rPr lang="it-IT" sz="2000" dirty="0"/>
              <a:t>.</a:t>
            </a:r>
          </a:p>
          <a:p>
            <a:pPr marL="0" indent="0">
              <a:buNone/>
            </a:pPr>
            <a:r>
              <a:rPr lang="it-IT" sz="2000" dirty="0"/>
              <a:t> </a:t>
            </a:r>
          </a:p>
          <a:p>
            <a:pPr marL="0" indent="0">
              <a:buNone/>
            </a:pPr>
            <a:endParaRPr lang="it-IT" sz="2000" dirty="0"/>
          </a:p>
        </p:txBody>
      </p:sp>
      <p:sp>
        <p:nvSpPr>
          <p:cNvPr id="4" name="Segnaposto numero diapositiva 3">
            <a:extLst>
              <a:ext uri="{FF2B5EF4-FFF2-40B4-BE49-F238E27FC236}">
                <a16:creationId xmlns:a16="http://schemas.microsoft.com/office/drawing/2014/main" id="{8985439B-C253-AC40-861B-96ACD681892F}"/>
              </a:ext>
            </a:extLst>
          </p:cNvPr>
          <p:cNvSpPr>
            <a:spLocks noGrp="1"/>
          </p:cNvSpPr>
          <p:nvPr>
            <p:ph type="sldNum" sz="quarter" idx="12"/>
          </p:nvPr>
        </p:nvSpPr>
        <p:spPr/>
        <p:txBody>
          <a:bodyPr/>
          <a:lstStyle/>
          <a:p>
            <a:fld id="{CCAEAD6E-FF44-C243-92EF-574FE4D11997}" type="slidenum">
              <a:rPr lang="en-US" altLang="it-IT" smtClean="0"/>
              <a:pPr/>
              <a:t>16</a:t>
            </a:fld>
            <a:endParaRPr lang="en-US" altLang="it-IT"/>
          </a:p>
        </p:txBody>
      </p:sp>
      <p:sp>
        <p:nvSpPr>
          <p:cNvPr id="5" name="CasellaDiTesto 4">
            <a:extLst>
              <a:ext uri="{FF2B5EF4-FFF2-40B4-BE49-F238E27FC236}">
                <a16:creationId xmlns:a16="http://schemas.microsoft.com/office/drawing/2014/main" id="{FA887E7C-991A-614D-A3DC-A828ABA3E61D}"/>
              </a:ext>
            </a:extLst>
          </p:cNvPr>
          <p:cNvSpPr txBox="1"/>
          <p:nvPr/>
        </p:nvSpPr>
        <p:spPr>
          <a:xfrm>
            <a:off x="323528" y="6414700"/>
            <a:ext cx="2170584" cy="276999"/>
          </a:xfrm>
          <a:prstGeom prst="rect">
            <a:avLst/>
          </a:prstGeom>
          <a:noFill/>
        </p:spPr>
        <p:txBody>
          <a:bodyPr wrap="square" rtlCol="0">
            <a:spAutoFit/>
          </a:bodyPr>
          <a:lstStyle/>
          <a:p>
            <a:r>
              <a:rPr lang="it-IT" sz="1200" dirty="0"/>
              <a:t>* Reno Giorgi e Lucio </a:t>
            </a:r>
            <a:r>
              <a:rPr lang="it-IT" sz="1200" dirty="0" err="1"/>
              <a:t>Sanasi</a:t>
            </a:r>
            <a:endParaRPr lang="it-IT" sz="1200" dirty="0"/>
          </a:p>
        </p:txBody>
      </p:sp>
    </p:spTree>
    <p:extLst>
      <p:ext uri="{BB962C8B-B14F-4D97-AF65-F5344CB8AC3E}">
        <p14:creationId xmlns:p14="http://schemas.microsoft.com/office/powerpoint/2010/main" val="3463761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68B3-FC31-B649-AF8F-4C92B894CB88}"/>
              </a:ext>
            </a:extLst>
          </p:cNvPr>
          <p:cNvSpPr>
            <a:spLocks noGrp="1"/>
          </p:cNvSpPr>
          <p:nvPr>
            <p:ph type="title"/>
          </p:nvPr>
        </p:nvSpPr>
        <p:spPr>
          <a:xfrm>
            <a:off x="1150938" y="404664"/>
            <a:ext cx="7793037" cy="1355874"/>
          </a:xfrm>
        </p:spPr>
        <p:txBody>
          <a:bodyPr/>
          <a:lstStyle/>
          <a:p>
            <a:r>
              <a:rPr lang="it-IT" sz="2800" b="1" dirty="0">
                <a:solidFill>
                  <a:srgbClr val="4545D2"/>
                </a:solidFill>
              </a:rPr>
              <a:t>Tre possibili campi di applicazione / 1</a:t>
            </a:r>
          </a:p>
        </p:txBody>
      </p:sp>
      <p:sp>
        <p:nvSpPr>
          <p:cNvPr id="3" name="Segnaposto contenuto 2">
            <a:extLst>
              <a:ext uri="{FF2B5EF4-FFF2-40B4-BE49-F238E27FC236}">
                <a16:creationId xmlns:a16="http://schemas.microsoft.com/office/drawing/2014/main" id="{0884328D-2D7B-D441-A36D-65DBA6825DBC}"/>
              </a:ext>
            </a:extLst>
          </p:cNvPr>
          <p:cNvSpPr>
            <a:spLocks noGrp="1"/>
          </p:cNvSpPr>
          <p:nvPr>
            <p:ph idx="1"/>
          </p:nvPr>
        </p:nvSpPr>
        <p:spPr>
          <a:xfrm>
            <a:off x="755576" y="2017713"/>
            <a:ext cx="8199512" cy="4306887"/>
          </a:xfrm>
        </p:spPr>
        <p:txBody>
          <a:bodyPr/>
          <a:lstStyle/>
          <a:p>
            <a:pPr marL="0" indent="0">
              <a:buNone/>
            </a:pPr>
            <a:r>
              <a:rPr lang="it-IT" sz="2000" dirty="0"/>
              <a:t> </a:t>
            </a:r>
          </a:p>
          <a:p>
            <a:pPr marL="0" indent="0">
              <a:buNone/>
            </a:pPr>
            <a:endParaRPr lang="it-IT" sz="2000" dirty="0"/>
          </a:p>
        </p:txBody>
      </p:sp>
      <p:sp>
        <p:nvSpPr>
          <p:cNvPr id="4" name="Segnaposto numero diapositiva 3">
            <a:extLst>
              <a:ext uri="{FF2B5EF4-FFF2-40B4-BE49-F238E27FC236}">
                <a16:creationId xmlns:a16="http://schemas.microsoft.com/office/drawing/2014/main" id="{8985439B-C253-AC40-861B-96ACD681892F}"/>
              </a:ext>
            </a:extLst>
          </p:cNvPr>
          <p:cNvSpPr>
            <a:spLocks noGrp="1"/>
          </p:cNvSpPr>
          <p:nvPr>
            <p:ph type="sldNum" sz="quarter" idx="12"/>
          </p:nvPr>
        </p:nvSpPr>
        <p:spPr/>
        <p:txBody>
          <a:bodyPr/>
          <a:lstStyle/>
          <a:p>
            <a:fld id="{CCAEAD6E-FF44-C243-92EF-574FE4D11997}" type="slidenum">
              <a:rPr lang="en-US" altLang="it-IT" smtClean="0"/>
              <a:pPr/>
              <a:t>17</a:t>
            </a:fld>
            <a:endParaRPr lang="en-US" altLang="it-IT"/>
          </a:p>
        </p:txBody>
      </p:sp>
      <p:sp>
        <p:nvSpPr>
          <p:cNvPr id="6" name="CasellaDiTesto 5">
            <a:extLst>
              <a:ext uri="{FF2B5EF4-FFF2-40B4-BE49-F238E27FC236}">
                <a16:creationId xmlns:a16="http://schemas.microsoft.com/office/drawing/2014/main" id="{0896E2B8-A810-C34F-AAFF-0FC22341F738}"/>
              </a:ext>
            </a:extLst>
          </p:cNvPr>
          <p:cNvSpPr txBox="1"/>
          <p:nvPr/>
        </p:nvSpPr>
        <p:spPr>
          <a:xfrm>
            <a:off x="539552" y="2037050"/>
            <a:ext cx="8064896" cy="4370427"/>
          </a:xfrm>
          <a:prstGeom prst="rect">
            <a:avLst/>
          </a:prstGeom>
          <a:noFill/>
        </p:spPr>
        <p:txBody>
          <a:bodyPr wrap="square" rtlCol="0">
            <a:spAutoFit/>
          </a:bodyPr>
          <a:lstStyle/>
          <a:p>
            <a:pPr marL="457200" lvl="0" indent="-457200">
              <a:buFont typeface="+mj-lt"/>
              <a:buAutoNum type="arabicPeriod"/>
            </a:pPr>
            <a:r>
              <a:rPr lang="it-IT" sz="2000" b="1" u="sng" dirty="0"/>
              <a:t>Tutela del territorio</a:t>
            </a:r>
            <a:endParaRPr lang="it-IT" sz="2000" dirty="0"/>
          </a:p>
          <a:p>
            <a:r>
              <a:rPr lang="it-IT" sz="2000" dirty="0"/>
              <a:t>Con un piano di recupero del territorio dal dissesto idrogeologico potranno essere finanziati lavori di messa in sicurezza dei pendii (ad es., della collina torinese).</a:t>
            </a:r>
          </a:p>
          <a:p>
            <a:r>
              <a:rPr lang="it-IT" sz="2000" dirty="0"/>
              <a:t>Le ditte vincitrici degli appalti dovranno assumere quote di addetti idonei tra il personale selezionato dai CPI: ad appalto concluso le persone assunte con queste modalità avranno ottenuto una qualifica e una capacità che potranno “spendere” nel mondo del lavoro.</a:t>
            </a:r>
          </a:p>
          <a:p>
            <a:endParaRPr lang="it-IT" sz="2000" dirty="0"/>
          </a:p>
          <a:p>
            <a:pPr marL="457200" lvl="0" indent="-457200">
              <a:buFont typeface="+mj-lt"/>
              <a:buAutoNum type="arabicPeriod" startAt="2"/>
            </a:pPr>
            <a:r>
              <a:rPr lang="it-IT" sz="2000" b="1" u="sng" dirty="0"/>
              <a:t>Efficienza energetica</a:t>
            </a:r>
            <a:endParaRPr lang="it-IT" sz="2000" dirty="0"/>
          </a:p>
          <a:p>
            <a:pPr algn="just"/>
            <a:r>
              <a:rPr lang="it-IT" sz="2000" dirty="0"/>
              <a:t>L’applicazione, ormai impetuosa, del 110% risulta appesantita dalla carenza di personale esperto per i lavori (“cappotti termici”, impianti di riscaldamento, ristrutturazioni, ecc.).            </a:t>
            </a:r>
            <a:r>
              <a:rPr lang="it-IT" sz="1800" dirty="0"/>
              <a:t>  							                                                                                             </a:t>
            </a:r>
            <a:endParaRPr lang="it-IT" sz="1400" dirty="0">
              <a:solidFill>
                <a:srgbClr val="4545D2"/>
              </a:solidFill>
            </a:endParaRPr>
          </a:p>
        </p:txBody>
      </p:sp>
    </p:spTree>
    <p:extLst>
      <p:ext uri="{BB962C8B-B14F-4D97-AF65-F5344CB8AC3E}">
        <p14:creationId xmlns:p14="http://schemas.microsoft.com/office/powerpoint/2010/main" val="2852145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4B68B3-FC31-B649-AF8F-4C92B894CB88}"/>
              </a:ext>
            </a:extLst>
          </p:cNvPr>
          <p:cNvSpPr>
            <a:spLocks noGrp="1"/>
          </p:cNvSpPr>
          <p:nvPr>
            <p:ph type="title"/>
          </p:nvPr>
        </p:nvSpPr>
        <p:spPr>
          <a:xfrm>
            <a:off x="1150938" y="404664"/>
            <a:ext cx="7793037" cy="1355874"/>
          </a:xfrm>
        </p:spPr>
        <p:txBody>
          <a:bodyPr/>
          <a:lstStyle/>
          <a:p>
            <a:r>
              <a:rPr lang="it-IT" sz="2800" b="1" dirty="0">
                <a:solidFill>
                  <a:srgbClr val="4545D2"/>
                </a:solidFill>
              </a:rPr>
              <a:t>Tre casi emblematici di declinazione della proposta / 2</a:t>
            </a:r>
          </a:p>
        </p:txBody>
      </p:sp>
      <p:sp>
        <p:nvSpPr>
          <p:cNvPr id="3" name="Segnaposto contenuto 2">
            <a:extLst>
              <a:ext uri="{FF2B5EF4-FFF2-40B4-BE49-F238E27FC236}">
                <a16:creationId xmlns:a16="http://schemas.microsoft.com/office/drawing/2014/main" id="{0884328D-2D7B-D441-A36D-65DBA6825DBC}"/>
              </a:ext>
            </a:extLst>
          </p:cNvPr>
          <p:cNvSpPr>
            <a:spLocks noGrp="1"/>
          </p:cNvSpPr>
          <p:nvPr>
            <p:ph idx="1"/>
          </p:nvPr>
        </p:nvSpPr>
        <p:spPr>
          <a:xfrm>
            <a:off x="323528" y="2017713"/>
            <a:ext cx="8631560" cy="4306887"/>
          </a:xfrm>
        </p:spPr>
        <p:txBody>
          <a:bodyPr/>
          <a:lstStyle/>
          <a:p>
            <a:pPr marL="0" indent="0">
              <a:buNone/>
            </a:pPr>
            <a:r>
              <a:rPr lang="it-IT" sz="2000" dirty="0"/>
              <a:t> </a:t>
            </a:r>
          </a:p>
          <a:p>
            <a:pPr marL="0" indent="0">
              <a:buNone/>
            </a:pPr>
            <a:endParaRPr lang="it-IT" sz="2000" dirty="0"/>
          </a:p>
        </p:txBody>
      </p:sp>
      <p:sp>
        <p:nvSpPr>
          <p:cNvPr id="4" name="Segnaposto numero diapositiva 3">
            <a:extLst>
              <a:ext uri="{FF2B5EF4-FFF2-40B4-BE49-F238E27FC236}">
                <a16:creationId xmlns:a16="http://schemas.microsoft.com/office/drawing/2014/main" id="{8985439B-C253-AC40-861B-96ACD681892F}"/>
              </a:ext>
            </a:extLst>
          </p:cNvPr>
          <p:cNvSpPr>
            <a:spLocks noGrp="1"/>
          </p:cNvSpPr>
          <p:nvPr>
            <p:ph type="sldNum" sz="quarter" idx="12"/>
          </p:nvPr>
        </p:nvSpPr>
        <p:spPr/>
        <p:txBody>
          <a:bodyPr/>
          <a:lstStyle/>
          <a:p>
            <a:fld id="{CCAEAD6E-FF44-C243-92EF-574FE4D11997}" type="slidenum">
              <a:rPr lang="en-US" altLang="it-IT" smtClean="0"/>
              <a:pPr/>
              <a:t>18</a:t>
            </a:fld>
            <a:endParaRPr lang="en-US" altLang="it-IT"/>
          </a:p>
        </p:txBody>
      </p:sp>
      <p:sp>
        <p:nvSpPr>
          <p:cNvPr id="6" name="CasellaDiTesto 5">
            <a:extLst>
              <a:ext uri="{FF2B5EF4-FFF2-40B4-BE49-F238E27FC236}">
                <a16:creationId xmlns:a16="http://schemas.microsoft.com/office/drawing/2014/main" id="{0896E2B8-A810-C34F-AAFF-0FC22341F738}"/>
              </a:ext>
            </a:extLst>
          </p:cNvPr>
          <p:cNvSpPr txBox="1"/>
          <p:nvPr/>
        </p:nvSpPr>
        <p:spPr>
          <a:xfrm>
            <a:off x="611559" y="2029545"/>
            <a:ext cx="7827979" cy="4801314"/>
          </a:xfrm>
          <a:prstGeom prst="rect">
            <a:avLst/>
          </a:prstGeom>
          <a:noFill/>
        </p:spPr>
        <p:txBody>
          <a:bodyPr wrap="square" rtlCol="0">
            <a:spAutoFit/>
          </a:bodyPr>
          <a:lstStyle/>
          <a:p>
            <a:r>
              <a:rPr lang="it-IT" sz="2000" dirty="0"/>
              <a:t>I lavoratori impiegati avranno così la possibilità di </a:t>
            </a:r>
            <a:r>
              <a:rPr lang="it-IT" sz="2000" i="1" dirty="0"/>
              <a:t>imparare facendo</a:t>
            </a:r>
            <a:r>
              <a:rPr lang="it-IT" sz="2000" dirty="0"/>
              <a:t>, utilizzare nuove tecnologie e svolgere attività nei settori avanzati con maggiori possibilità di occupazione futura.</a:t>
            </a:r>
          </a:p>
          <a:p>
            <a:endParaRPr lang="it-IT" sz="2000" dirty="0"/>
          </a:p>
          <a:p>
            <a:pPr marL="457200" lvl="0" indent="-457200">
              <a:buFont typeface="+mj-lt"/>
              <a:buAutoNum type="arabicPeriod" startAt="3"/>
            </a:pPr>
            <a:r>
              <a:rPr lang="it-IT" sz="2000" b="1" u="sng" dirty="0"/>
              <a:t>Assistenza socio-sanitaria</a:t>
            </a:r>
            <a:endParaRPr lang="it-IT" sz="2000" dirty="0"/>
          </a:p>
          <a:p>
            <a:r>
              <a:rPr lang="it-IT" sz="2000" dirty="0"/>
              <a:t>Molti sono gli affidamenti a enti, associazioni e imprese, anche cooperative, per l’assistenza domiciliare diffusa.</a:t>
            </a:r>
          </a:p>
          <a:p>
            <a:r>
              <a:rPr lang="it-IT" sz="2000" dirty="0"/>
              <a:t>Proponiamo che tali soggetti inseriscano nel proprio organico, con incarichi a tempo determinato quote di dipendenti, selezionati su indicazione dei CPI e retribuiti attraverso il sistema pubblico (con </a:t>
            </a:r>
            <a:r>
              <a:rPr lang="it-IT" sz="2000" dirty="0" err="1"/>
              <a:t>RdC</a:t>
            </a:r>
            <a:r>
              <a:rPr lang="it-IT" sz="2000" dirty="0"/>
              <a:t> o simili). </a:t>
            </a:r>
          </a:p>
          <a:p>
            <a:endParaRPr lang="it-IT" sz="2000" dirty="0"/>
          </a:p>
          <a:p>
            <a:r>
              <a:rPr lang="it-IT" sz="2200" b="1" dirty="0">
                <a:solidFill>
                  <a:srgbClr val="FF0000"/>
                </a:solidFill>
              </a:rPr>
              <a:t>Sono 3  proposte concrete, che lasciamo in attesa di risposta, a breve termine, da parte delle Istituzioni e delle imprese locali.</a:t>
            </a:r>
          </a:p>
        </p:txBody>
      </p:sp>
    </p:spTree>
    <p:extLst>
      <p:ext uri="{BB962C8B-B14F-4D97-AF65-F5344CB8AC3E}">
        <p14:creationId xmlns:p14="http://schemas.microsoft.com/office/powerpoint/2010/main" val="242821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2800" b="1" dirty="0">
                <a:solidFill>
                  <a:srgbClr val="3C22BE"/>
                </a:solidFill>
                <a:ea typeface="ＭＳ Ｐゴシック" panose="020B0600070205080204" pitchFamily="34" charset="-128"/>
              </a:rPr>
              <a:t>Gli obiettivi  del Tavolo</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539553" y="2204864"/>
            <a:ext cx="8064896" cy="3672408"/>
          </a:xfrm>
        </p:spPr>
        <p:txBody>
          <a:bodyPr/>
          <a:lstStyle/>
          <a:p>
            <a:pPr lvl="0"/>
            <a:endParaRPr lang="it-IT" sz="2000" b="1" dirty="0"/>
          </a:p>
          <a:p>
            <a:pPr lvl="0"/>
            <a:r>
              <a:rPr lang="it-IT" sz="2000" b="1" dirty="0"/>
              <a:t>analizzare i problemi</a:t>
            </a:r>
            <a:r>
              <a:rPr lang="it-IT" sz="2000" dirty="0"/>
              <a:t> strutturali e congiunturali del sistema produttivo, nazionale e locale</a:t>
            </a:r>
          </a:p>
          <a:p>
            <a:pPr lvl="0"/>
            <a:r>
              <a:rPr lang="it-IT" sz="2000" b="1" dirty="0"/>
              <a:t>analizzare l’offerta formativa</a:t>
            </a:r>
            <a:r>
              <a:rPr lang="it-IT" sz="2000" dirty="0"/>
              <a:t> per le professioni, secondo le proposte dell'Unione Europea</a:t>
            </a:r>
          </a:p>
          <a:p>
            <a:pPr lvl="0"/>
            <a:r>
              <a:rPr lang="it-IT" sz="2000" b="1" dirty="0"/>
              <a:t>avvicinare il mondo del lavoro</a:t>
            </a:r>
            <a:r>
              <a:rPr lang="it-IT" sz="2000" dirty="0"/>
              <a:t> con un rapporto diretto con alcuni attori locali significativi</a:t>
            </a:r>
          </a:p>
          <a:p>
            <a:pPr lvl="0"/>
            <a:r>
              <a:rPr lang="it-IT" sz="2000" b="1" dirty="0"/>
              <a:t>elaborare proposte </a:t>
            </a:r>
            <a:r>
              <a:rPr lang="it-IT" sz="2000" dirty="0"/>
              <a:t>in</a:t>
            </a:r>
            <a:r>
              <a:rPr lang="it-IT" sz="2000" b="1" dirty="0"/>
              <a:t> </a:t>
            </a:r>
            <a:r>
              <a:rPr lang="it-IT" sz="2000" dirty="0"/>
              <a:t>tema di occupazione coinvolgendo cittadini, associazioni e movimenti e poi proporle alle amministrazioni pubbliche</a:t>
            </a: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971A83A-2A40-1A47-AAAF-DD4CE5A7ACC3}"/>
              </a:ext>
            </a:extLst>
          </p:cNvPr>
          <p:cNvSpPr>
            <a:spLocks noGrp="1"/>
          </p:cNvSpPr>
          <p:nvPr>
            <p:ph type="sldNum" sz="quarter" idx="12"/>
          </p:nvPr>
        </p:nvSpPr>
        <p:spPr/>
        <p:txBody>
          <a:bodyPr/>
          <a:lstStyle/>
          <a:p>
            <a:fld id="{CCAEAD6E-FF44-C243-92EF-574FE4D11997}" type="slidenum">
              <a:rPr lang="en-US" altLang="it-IT" smtClean="0"/>
              <a:pPr/>
              <a:t>1</a:t>
            </a:fld>
            <a:endParaRPr lang="en-US" altLang="it-IT"/>
          </a:p>
        </p:txBody>
      </p:sp>
    </p:spTree>
    <p:extLst>
      <p:ext uri="{BB962C8B-B14F-4D97-AF65-F5344CB8AC3E}">
        <p14:creationId xmlns:p14="http://schemas.microsoft.com/office/powerpoint/2010/main" val="65649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53C64-B2D7-8947-8119-42A9C56AABA0}"/>
              </a:ext>
            </a:extLst>
          </p:cNvPr>
          <p:cNvSpPr>
            <a:spLocks noGrp="1"/>
          </p:cNvSpPr>
          <p:nvPr>
            <p:ph type="title"/>
          </p:nvPr>
        </p:nvSpPr>
        <p:spPr>
          <a:xfrm>
            <a:off x="1150938" y="617538"/>
            <a:ext cx="7885558" cy="1143000"/>
          </a:xfrm>
        </p:spPr>
        <p:txBody>
          <a:bodyPr/>
          <a:lstStyle/>
          <a:p>
            <a:r>
              <a:rPr lang="it-IT" sz="2800" b="1" dirty="0"/>
              <a:t>Per terminare: </a:t>
            </a:r>
            <a:r>
              <a:rPr lang="it-IT" sz="2800" b="1" kern="1200" dirty="0">
                <a:latin typeface="Arial" panose="020B0604020202020204" pitchFamily="34" charset="0"/>
                <a:ea typeface="ＭＳ Ｐゴシック" panose="020B0600070205080204" pitchFamily="34" charset="-128"/>
              </a:rPr>
              <a:t>uno studio innovativo di economia circolare per favorire il lavoro e non lasciare debiti alle generazioni future</a:t>
            </a:r>
            <a:r>
              <a:rPr lang="it-IT" sz="2800" b="1" dirty="0"/>
              <a:t> / 1*</a:t>
            </a:r>
          </a:p>
        </p:txBody>
      </p:sp>
      <p:sp>
        <p:nvSpPr>
          <p:cNvPr id="3" name="Segnaposto contenuto 2">
            <a:extLst>
              <a:ext uri="{FF2B5EF4-FFF2-40B4-BE49-F238E27FC236}">
                <a16:creationId xmlns:a16="http://schemas.microsoft.com/office/drawing/2014/main" id="{96C7FAF8-CECB-4643-9C75-FBD5F4E325A9}"/>
              </a:ext>
            </a:extLst>
          </p:cNvPr>
          <p:cNvSpPr>
            <a:spLocks noGrp="1"/>
          </p:cNvSpPr>
          <p:nvPr>
            <p:ph idx="1"/>
          </p:nvPr>
        </p:nvSpPr>
        <p:spPr>
          <a:xfrm>
            <a:off x="605136" y="2017712"/>
            <a:ext cx="8349952" cy="4222749"/>
          </a:xfrm>
        </p:spPr>
        <p:txBody>
          <a:bodyPr/>
          <a:lstStyle/>
          <a:p>
            <a:pPr marL="0" indent="0">
              <a:buNone/>
            </a:pPr>
            <a:r>
              <a:rPr lang="it-IT" sz="2000" b="1" kern="1200" dirty="0">
                <a:latin typeface="Arial" panose="020B0604020202020204" pitchFamily="34" charset="0"/>
                <a:ea typeface="ＭＳ Ｐゴシック" panose="020B0600070205080204" pitchFamily="34" charset="-128"/>
                <a:cs typeface="+mn-cs"/>
              </a:rPr>
              <a:t>Premessa</a:t>
            </a:r>
          </a:p>
          <a:p>
            <a:pPr marL="0" indent="0">
              <a:buNone/>
            </a:pPr>
            <a:r>
              <a:rPr lang="it-IT" sz="2000" kern="1200" dirty="0">
                <a:latin typeface="Arial" panose="020B0604020202020204" pitchFamily="34" charset="0"/>
                <a:ea typeface="ＭＳ Ｐゴシック" panose="020B0600070205080204" pitchFamily="34" charset="-128"/>
                <a:cs typeface="+mn-cs"/>
              </a:rPr>
              <a:t>In Piemonte esistono oltre 150 impianti, che è costato molto costruire e gestire finora, di proprietà degli imprenditori agricoli che vi smaltiscono le deiezioni animali dei propri allevamenti intensivi.</a:t>
            </a:r>
          </a:p>
          <a:p>
            <a:pPr marL="0" indent="0">
              <a:buNone/>
            </a:pPr>
            <a:r>
              <a:rPr lang="it-IT" sz="2000" kern="1200" dirty="0">
                <a:latin typeface="Arial" panose="020B0604020202020204" pitchFamily="34" charset="0"/>
                <a:ea typeface="ＭＳ Ｐゴシック" panose="020B0600070205080204" pitchFamily="34" charset="-128"/>
                <a:cs typeface="+mn-cs"/>
              </a:rPr>
              <a:t>Gli impianti usufruiscono del contributo statale per la produzione di energia elettrica ma rischiano di non essere più convenienti a causa della cessazione dei contributi statali e dello sviluppo di fotovoltaico ed eolico per la produzione di energia elettrica.</a:t>
            </a:r>
          </a:p>
          <a:p>
            <a:pPr marL="0" indent="0">
              <a:buNone/>
            </a:pPr>
            <a:endParaRPr lang="it-IT" sz="2000" b="1" kern="1200" dirty="0">
              <a:latin typeface="Arial" panose="020B0604020202020204" pitchFamily="34" charset="0"/>
              <a:ea typeface="ＭＳ Ｐゴシック" panose="020B0600070205080204" pitchFamily="34" charset="-128"/>
            </a:endParaRPr>
          </a:p>
          <a:p>
            <a:pPr marL="0" indent="0">
              <a:buNone/>
            </a:pPr>
            <a:r>
              <a:rPr lang="it-IT" sz="2000" b="1" kern="1200" dirty="0">
                <a:latin typeface="Arial" panose="020B0604020202020204" pitchFamily="34" charset="0"/>
                <a:ea typeface="ＭＳ Ｐゴシック" panose="020B0600070205080204" pitchFamily="34" charset="-128"/>
              </a:rPr>
              <a:t>Una possibile  soluzione innovativa</a:t>
            </a:r>
          </a:p>
          <a:p>
            <a:pPr marL="0" indent="0">
              <a:buNone/>
            </a:pPr>
            <a:r>
              <a:rPr lang="it-IT" sz="2000" kern="1200" dirty="0">
                <a:latin typeface="Arial" panose="020B0604020202020204" pitchFamily="34" charset="0"/>
                <a:ea typeface="ＭＳ Ｐゴシック" panose="020B0600070205080204" pitchFamily="34" charset="-128"/>
              </a:rPr>
              <a:t>L’alternativa c’è:  </a:t>
            </a:r>
            <a:r>
              <a:rPr lang="it-IT" sz="2000" b="1" kern="1200" dirty="0">
                <a:latin typeface="Arial" panose="020B0604020202020204" pitchFamily="34" charset="0"/>
                <a:ea typeface="ＭＳ Ｐゴシック" panose="020B0600070205080204" pitchFamily="34" charset="-128"/>
              </a:rPr>
              <a:t>produrre </a:t>
            </a:r>
            <a:r>
              <a:rPr lang="it-IT" sz="2000" b="1" kern="1200" dirty="0" err="1">
                <a:latin typeface="Arial" panose="020B0604020202020204" pitchFamily="34" charset="0"/>
                <a:ea typeface="ＭＳ Ｐゴシック" panose="020B0600070205080204" pitchFamily="34" charset="-128"/>
              </a:rPr>
              <a:t>bio</a:t>
            </a:r>
            <a:r>
              <a:rPr lang="it-IT" sz="2000" b="1" kern="1200" dirty="0">
                <a:latin typeface="Arial" panose="020B0604020202020204" pitchFamily="34" charset="0"/>
                <a:ea typeface="ＭＳ Ｐゴシック" panose="020B0600070205080204" pitchFamily="34" charset="-128"/>
              </a:rPr>
              <a:t>-metano </a:t>
            </a:r>
            <a:r>
              <a:rPr lang="it-IT" sz="2000" kern="1200" dirty="0">
                <a:latin typeface="Arial" panose="020B0604020202020204" pitchFamily="34" charset="0"/>
                <a:ea typeface="ＭＳ Ｐゴシック" panose="020B0600070205080204" pitchFamily="34" charset="-128"/>
              </a:rPr>
              <a:t>da utilizzare in alternativa al gasolio per i motori diesel.</a:t>
            </a:r>
            <a:endParaRPr lang="it-IT" sz="2000" kern="1200" dirty="0">
              <a:latin typeface="Arial" panose="020B0604020202020204" pitchFamily="34" charset="0"/>
              <a:ea typeface="ＭＳ Ｐゴシック" panose="020B0600070205080204" pitchFamily="34" charset="-128"/>
              <a:cs typeface="+mn-cs"/>
            </a:endParaRPr>
          </a:p>
          <a:p>
            <a:pPr marL="0" indent="0">
              <a:buNone/>
            </a:pPr>
            <a:r>
              <a:rPr lang="it-IT" sz="2000" kern="1200" dirty="0">
                <a:latin typeface="Arial" panose="020B0604020202020204" pitchFamily="34" charset="0"/>
                <a:ea typeface="ＭＳ Ｐゴシック" panose="020B0600070205080204" pitchFamily="34" charset="-128"/>
              </a:rPr>
              <a:t>  </a:t>
            </a:r>
          </a:p>
          <a:p>
            <a:pPr marL="0" indent="0">
              <a:buNone/>
            </a:pPr>
            <a:endParaRPr lang="it-IT" sz="2000" kern="1200" dirty="0">
              <a:latin typeface="Arial" panose="020B0604020202020204" pitchFamily="34" charset="0"/>
              <a:ea typeface="ＭＳ Ｐゴシック" panose="020B0600070205080204" pitchFamily="34" charset="-128"/>
              <a:cs typeface="+mn-cs"/>
            </a:endParaRPr>
          </a:p>
          <a:p>
            <a:pPr marL="0" indent="0">
              <a:buNone/>
            </a:pPr>
            <a:endParaRPr lang="it-IT" sz="2000" kern="1200" dirty="0">
              <a:latin typeface="Arial" panose="020B0604020202020204" pitchFamily="34" charset="0"/>
              <a:ea typeface="ＭＳ Ｐゴシック" panose="020B0600070205080204" pitchFamily="34" charset="-128"/>
              <a:cs typeface="+mn-cs"/>
            </a:endParaRPr>
          </a:p>
        </p:txBody>
      </p:sp>
      <p:sp>
        <p:nvSpPr>
          <p:cNvPr id="4" name="Segnaposto numero diapositiva 3">
            <a:extLst>
              <a:ext uri="{FF2B5EF4-FFF2-40B4-BE49-F238E27FC236}">
                <a16:creationId xmlns:a16="http://schemas.microsoft.com/office/drawing/2014/main" id="{7CF9FF51-5A02-4245-8F81-F10E1B6344E9}"/>
              </a:ext>
            </a:extLst>
          </p:cNvPr>
          <p:cNvSpPr>
            <a:spLocks noGrp="1"/>
          </p:cNvSpPr>
          <p:nvPr>
            <p:ph type="sldNum" sz="quarter" idx="12"/>
          </p:nvPr>
        </p:nvSpPr>
        <p:spPr/>
        <p:txBody>
          <a:bodyPr/>
          <a:lstStyle/>
          <a:p>
            <a:fld id="{CCAEAD6E-FF44-C243-92EF-574FE4D11997}" type="slidenum">
              <a:rPr lang="en-US" altLang="it-IT" smtClean="0"/>
              <a:pPr/>
              <a:t>19</a:t>
            </a:fld>
            <a:endParaRPr lang="en-US" altLang="it-IT" dirty="0"/>
          </a:p>
        </p:txBody>
      </p:sp>
      <p:sp>
        <p:nvSpPr>
          <p:cNvPr id="5" name="CasellaDiTesto 4">
            <a:extLst>
              <a:ext uri="{FF2B5EF4-FFF2-40B4-BE49-F238E27FC236}">
                <a16:creationId xmlns:a16="http://schemas.microsoft.com/office/drawing/2014/main" id="{A8A6B9BE-82BF-CB49-B9FE-D6B3AB439947}"/>
              </a:ext>
            </a:extLst>
          </p:cNvPr>
          <p:cNvSpPr txBox="1"/>
          <p:nvPr/>
        </p:nvSpPr>
        <p:spPr>
          <a:xfrm>
            <a:off x="605136" y="6359135"/>
            <a:ext cx="2376264" cy="276999"/>
          </a:xfrm>
          <a:prstGeom prst="rect">
            <a:avLst/>
          </a:prstGeom>
          <a:noFill/>
        </p:spPr>
        <p:txBody>
          <a:bodyPr wrap="square" rtlCol="0">
            <a:spAutoFit/>
          </a:bodyPr>
          <a:lstStyle/>
          <a:p>
            <a:r>
              <a:rPr lang="it-IT" sz="1200" dirty="0"/>
              <a:t>* Reno  Giorgi e Lucio </a:t>
            </a:r>
            <a:r>
              <a:rPr lang="it-IT" sz="1200" dirty="0" err="1"/>
              <a:t>Sanasi</a:t>
            </a:r>
            <a:endParaRPr lang="it-IT" sz="1200" dirty="0"/>
          </a:p>
        </p:txBody>
      </p:sp>
    </p:spTree>
    <p:extLst>
      <p:ext uri="{BB962C8B-B14F-4D97-AF65-F5344CB8AC3E}">
        <p14:creationId xmlns:p14="http://schemas.microsoft.com/office/powerpoint/2010/main" val="4177247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AB108F0-27EC-4503-B5F9-314B008A97D6}"/>
              </a:ext>
            </a:extLst>
          </p:cNvPr>
          <p:cNvSpPr>
            <a:spLocks noGrp="1"/>
          </p:cNvSpPr>
          <p:nvPr>
            <p:ph idx="1"/>
          </p:nvPr>
        </p:nvSpPr>
        <p:spPr>
          <a:xfrm>
            <a:off x="395536" y="2060848"/>
            <a:ext cx="8424935" cy="4392488"/>
          </a:xfrm>
        </p:spPr>
        <p:txBody>
          <a:bodyPr/>
          <a:lstStyle/>
          <a:p>
            <a:pPr marL="0" indent="0">
              <a:buNone/>
            </a:pPr>
            <a:r>
              <a:rPr lang="it-IT" sz="2000" kern="1200" dirty="0">
                <a:latin typeface="Arial" panose="020B0604020202020204" pitchFamily="34" charset="0"/>
                <a:ea typeface="ＭＳ Ｐゴシック" panose="020B0600070205080204" pitchFamily="34" charset="-128"/>
                <a:cs typeface="+mn-cs"/>
              </a:rPr>
              <a:t>I mezzi pesanti per il trasporto su strada troverebbero così un’ottima alternativa agli attuali combustibili da petrolio e contribuirebbero alla sostenibilità ambientale. Gli impianti diventerebbero supporto anche al trattamento della FORSU (Frazione Organica del Rifiuto Solido Urbano), utilizzando una nuova tecnologia che permette di trattare il rifiuto in piccoli impianti, senza emissione di odori.</a:t>
            </a:r>
          </a:p>
          <a:p>
            <a:pPr marL="0" indent="0">
              <a:buNone/>
            </a:pPr>
            <a:r>
              <a:rPr lang="it-IT" sz="2000" kern="1200" dirty="0">
                <a:latin typeface="Arial" panose="020B0604020202020204" pitchFamily="34" charset="0"/>
                <a:ea typeface="ＭＳ Ｐゴシック" panose="020B0600070205080204" pitchFamily="34" charset="-128"/>
                <a:cs typeface="+mn-cs"/>
              </a:rPr>
              <a:t>Tutto ciò si potrebbe ottenere, sulla base di uno studio di massima, a un costo complessivo stimato in circa 1.000 milioni di euro (di cui 240 a fondo perduto, quale contributo di avvio del processo), in grado di attivare un’occupazione aggiuntiva specializzata di circa 250 persone e produrre significative economie esterne.</a:t>
            </a:r>
          </a:p>
          <a:p>
            <a:pPr marL="0" indent="0">
              <a:buNone/>
            </a:pPr>
            <a:r>
              <a:rPr lang="it-IT" sz="2000" b="1" kern="1200" dirty="0">
                <a:solidFill>
                  <a:srgbClr val="FF0000"/>
                </a:solidFill>
                <a:ea typeface="ＭＳ Ｐゴシック" panose="020B0600070205080204" pitchFamily="34" charset="-128"/>
                <a:cs typeface="+mn-cs"/>
              </a:rPr>
              <a:t>Ci pare esistano le premesse per verificare, con le parti interessate, la fattibilità </a:t>
            </a:r>
            <a:r>
              <a:rPr lang="it-IT" sz="2000" b="1" kern="1200" dirty="0">
                <a:solidFill>
                  <a:srgbClr val="FF0000"/>
                </a:solidFill>
                <a:latin typeface="Arial" panose="020B0604020202020204" pitchFamily="34" charset="0"/>
                <a:ea typeface="ＭＳ Ｐゴシック" panose="020B0600070205080204" pitchFamily="34" charset="-128"/>
                <a:cs typeface="+mn-cs"/>
              </a:rPr>
              <a:t>tecnica ed economica dello studio</a:t>
            </a:r>
          </a:p>
          <a:p>
            <a:pPr marL="0" indent="0">
              <a:buNone/>
            </a:pPr>
            <a:endParaRPr lang="it-IT" sz="2000" kern="1200" dirty="0">
              <a:latin typeface="Arial" panose="020B0604020202020204" pitchFamily="34" charset="0"/>
              <a:ea typeface="ＭＳ Ｐゴシック" panose="020B0600070205080204" pitchFamily="34" charset="-128"/>
              <a:cs typeface="+mn-cs"/>
            </a:endParaRPr>
          </a:p>
        </p:txBody>
      </p:sp>
      <p:sp>
        <p:nvSpPr>
          <p:cNvPr id="4" name="Segnaposto numero diapositiva 3">
            <a:extLst>
              <a:ext uri="{FF2B5EF4-FFF2-40B4-BE49-F238E27FC236}">
                <a16:creationId xmlns:a16="http://schemas.microsoft.com/office/drawing/2014/main" id="{5DF02380-5040-49E3-AED6-97D1175120BF}"/>
              </a:ext>
            </a:extLst>
          </p:cNvPr>
          <p:cNvSpPr>
            <a:spLocks noGrp="1"/>
          </p:cNvSpPr>
          <p:nvPr>
            <p:ph type="sldNum" sz="quarter" idx="12"/>
          </p:nvPr>
        </p:nvSpPr>
        <p:spPr/>
        <p:txBody>
          <a:bodyPr/>
          <a:lstStyle/>
          <a:p>
            <a:fld id="{CCAEAD6E-FF44-C243-92EF-574FE4D11997}" type="slidenum">
              <a:rPr lang="en-US" altLang="it-IT" smtClean="0"/>
              <a:pPr/>
              <a:t>20</a:t>
            </a:fld>
            <a:endParaRPr lang="en-US" altLang="it-IT"/>
          </a:p>
        </p:txBody>
      </p:sp>
      <p:sp>
        <p:nvSpPr>
          <p:cNvPr id="5" name="Titolo 1">
            <a:extLst>
              <a:ext uri="{FF2B5EF4-FFF2-40B4-BE49-F238E27FC236}">
                <a16:creationId xmlns:a16="http://schemas.microsoft.com/office/drawing/2014/main" id="{FDE0DD48-DC29-2749-9018-2C64C18DA297}"/>
              </a:ext>
            </a:extLst>
          </p:cNvPr>
          <p:cNvSpPr>
            <a:spLocks noGrp="1"/>
          </p:cNvSpPr>
          <p:nvPr>
            <p:ph type="title"/>
          </p:nvPr>
        </p:nvSpPr>
        <p:spPr/>
        <p:txBody>
          <a:bodyPr/>
          <a:lstStyle/>
          <a:p>
            <a:r>
              <a:rPr lang="it-IT" sz="2800" b="1" dirty="0"/>
              <a:t>Per terminare: </a:t>
            </a:r>
            <a:r>
              <a:rPr lang="it-IT" sz="2800" b="1" kern="1200" dirty="0">
                <a:latin typeface="Arial" panose="020B0604020202020204" pitchFamily="34" charset="0"/>
                <a:ea typeface="ＭＳ Ｐゴシック" panose="020B0600070205080204" pitchFamily="34" charset="-128"/>
              </a:rPr>
              <a:t>uno studio innovativo di economia circolare per favorire il lavoro e non lasciare debiti alle generazioni future</a:t>
            </a:r>
            <a:r>
              <a:rPr lang="it-IT" sz="2800" b="1" dirty="0"/>
              <a:t> / 2</a:t>
            </a:r>
          </a:p>
        </p:txBody>
      </p:sp>
    </p:spTree>
    <p:extLst>
      <p:ext uri="{BB962C8B-B14F-4D97-AF65-F5344CB8AC3E}">
        <p14:creationId xmlns:p14="http://schemas.microsoft.com/office/powerpoint/2010/main" val="549577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4E7857-5F3F-4B41-BAEB-69A33ADF27E3}"/>
              </a:ext>
            </a:extLst>
          </p:cNvPr>
          <p:cNvSpPr>
            <a:spLocks noGrp="1"/>
          </p:cNvSpPr>
          <p:nvPr>
            <p:ph type="title"/>
          </p:nvPr>
        </p:nvSpPr>
        <p:spPr/>
        <p:txBody>
          <a:bodyPr/>
          <a:lstStyle/>
          <a:p>
            <a:r>
              <a:rPr lang="it-IT" sz="2800" b="1" dirty="0"/>
              <a:t>Le nostre conclusioni, in 7 punti</a:t>
            </a:r>
          </a:p>
        </p:txBody>
      </p:sp>
      <p:sp>
        <p:nvSpPr>
          <p:cNvPr id="3" name="Segnaposto contenuto 2">
            <a:extLst>
              <a:ext uri="{FF2B5EF4-FFF2-40B4-BE49-F238E27FC236}">
                <a16:creationId xmlns:a16="http://schemas.microsoft.com/office/drawing/2014/main" id="{A54E816E-E75E-1E43-96B8-08ED47A9238F}"/>
              </a:ext>
            </a:extLst>
          </p:cNvPr>
          <p:cNvSpPr>
            <a:spLocks noGrp="1"/>
          </p:cNvSpPr>
          <p:nvPr>
            <p:ph idx="1"/>
          </p:nvPr>
        </p:nvSpPr>
        <p:spPr>
          <a:xfrm>
            <a:off x="539552" y="1985168"/>
            <a:ext cx="7772400" cy="4468167"/>
          </a:xfrm>
        </p:spPr>
        <p:txBody>
          <a:bodyPr/>
          <a:lstStyle/>
          <a:p>
            <a:pPr marL="0" indent="0">
              <a:buNone/>
            </a:pPr>
            <a:endParaRPr lang="it-IT" sz="2000" b="1" i="1" dirty="0"/>
          </a:p>
          <a:p>
            <a:pPr marL="0" indent="0">
              <a:buNone/>
            </a:pPr>
            <a:r>
              <a:rPr lang="it-IT" sz="2000" b="1" i="1" dirty="0"/>
              <a:t>1</a:t>
            </a:r>
            <a:r>
              <a:rPr lang="it-IT" sz="2000" i="1" dirty="0"/>
              <a:t>. Necessità di una connessione più stretta tra le analisi del fabbisogno di competenze e l’erogazione dei servizi di formazione</a:t>
            </a:r>
          </a:p>
          <a:p>
            <a:pPr marL="0" indent="0">
              <a:buNone/>
            </a:pPr>
            <a:r>
              <a:rPr lang="it-IT" sz="2000" i="1" dirty="0"/>
              <a:t> </a:t>
            </a:r>
          </a:p>
          <a:p>
            <a:pPr marL="0" indent="0">
              <a:buNone/>
            </a:pPr>
            <a:r>
              <a:rPr lang="it-IT" sz="2000" b="1" i="1" dirty="0"/>
              <a:t>2</a:t>
            </a:r>
            <a:r>
              <a:rPr lang="it-IT" sz="2000" i="1" dirty="0"/>
              <a:t>. Opportunità di realizzare una collaborazione sistematica tra chi offre formazione e le aziende </a:t>
            </a:r>
          </a:p>
          <a:p>
            <a:pPr marL="0" indent="0">
              <a:buNone/>
            </a:pPr>
            <a:endParaRPr lang="it-IT" sz="2000" i="1" dirty="0"/>
          </a:p>
          <a:p>
            <a:pPr marL="0" indent="0">
              <a:buNone/>
            </a:pPr>
            <a:r>
              <a:rPr lang="it-IT" sz="2000" b="1" i="1" dirty="0"/>
              <a:t>3</a:t>
            </a:r>
            <a:r>
              <a:rPr lang="it-IT" sz="2000" i="1" dirty="0"/>
              <a:t>. Necessità di mettere in rete tutti coloro che operano nel settore (Patto per le Competenze), a livello locale</a:t>
            </a:r>
          </a:p>
          <a:p>
            <a:pPr marL="0" indent="0">
              <a:buNone/>
            </a:pPr>
            <a:endParaRPr lang="it-IT" sz="2000" i="1" dirty="0"/>
          </a:p>
          <a:p>
            <a:pPr marL="0" indent="0">
              <a:buNone/>
            </a:pPr>
            <a:r>
              <a:rPr lang="it-IT" sz="2000" b="1" i="1" dirty="0"/>
              <a:t>4</a:t>
            </a:r>
            <a:r>
              <a:rPr lang="it-IT" sz="2000" i="1" dirty="0"/>
              <a:t>. Esigenza di migliorare e ampliare i percorsi professionalizzanti, come l’attività degli Istituti Tecnici Superiori già presenti sul nostro territorio</a:t>
            </a:r>
            <a:endParaRPr lang="it-IT" sz="2000" dirty="0"/>
          </a:p>
          <a:p>
            <a:pPr marL="0" indent="0">
              <a:buNone/>
            </a:pPr>
            <a:endParaRPr lang="it-IT" sz="2000" dirty="0"/>
          </a:p>
        </p:txBody>
      </p:sp>
      <p:sp>
        <p:nvSpPr>
          <p:cNvPr id="4" name="Segnaposto numero diapositiva 3">
            <a:extLst>
              <a:ext uri="{FF2B5EF4-FFF2-40B4-BE49-F238E27FC236}">
                <a16:creationId xmlns:a16="http://schemas.microsoft.com/office/drawing/2014/main" id="{05446910-048F-0F4A-A817-3205BED6DDED}"/>
              </a:ext>
            </a:extLst>
          </p:cNvPr>
          <p:cNvSpPr>
            <a:spLocks noGrp="1"/>
          </p:cNvSpPr>
          <p:nvPr>
            <p:ph type="sldNum" sz="quarter" idx="12"/>
          </p:nvPr>
        </p:nvSpPr>
        <p:spPr/>
        <p:txBody>
          <a:bodyPr/>
          <a:lstStyle/>
          <a:p>
            <a:fld id="{CCAEAD6E-FF44-C243-92EF-574FE4D11997}" type="slidenum">
              <a:rPr lang="en-US" altLang="it-IT" smtClean="0"/>
              <a:pPr/>
              <a:t>21</a:t>
            </a:fld>
            <a:endParaRPr lang="en-US" altLang="it-IT"/>
          </a:p>
        </p:txBody>
      </p:sp>
    </p:spTree>
    <p:extLst>
      <p:ext uri="{BB962C8B-B14F-4D97-AF65-F5344CB8AC3E}">
        <p14:creationId xmlns:p14="http://schemas.microsoft.com/office/powerpoint/2010/main" val="308855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4E7857-5F3F-4B41-BAEB-69A33ADF27E3}"/>
              </a:ext>
            </a:extLst>
          </p:cNvPr>
          <p:cNvSpPr>
            <a:spLocks noGrp="1"/>
          </p:cNvSpPr>
          <p:nvPr>
            <p:ph type="title"/>
          </p:nvPr>
        </p:nvSpPr>
        <p:spPr>
          <a:xfrm>
            <a:off x="1150938" y="980728"/>
            <a:ext cx="7793037" cy="779810"/>
          </a:xfrm>
        </p:spPr>
        <p:txBody>
          <a:bodyPr/>
          <a:lstStyle/>
          <a:p>
            <a:r>
              <a:rPr lang="it-IT" sz="2800" b="1" dirty="0"/>
              <a:t>Le nostre conclusioni, in 7 punti </a:t>
            </a:r>
          </a:p>
        </p:txBody>
      </p:sp>
      <p:sp>
        <p:nvSpPr>
          <p:cNvPr id="3" name="Segnaposto contenuto 2">
            <a:extLst>
              <a:ext uri="{FF2B5EF4-FFF2-40B4-BE49-F238E27FC236}">
                <a16:creationId xmlns:a16="http://schemas.microsoft.com/office/drawing/2014/main" id="{A54E816E-E75E-1E43-96B8-08ED47A9238F}"/>
              </a:ext>
            </a:extLst>
          </p:cNvPr>
          <p:cNvSpPr>
            <a:spLocks noGrp="1"/>
          </p:cNvSpPr>
          <p:nvPr>
            <p:ph idx="1"/>
          </p:nvPr>
        </p:nvSpPr>
        <p:spPr>
          <a:xfrm>
            <a:off x="539552" y="1985168"/>
            <a:ext cx="7772400" cy="4255293"/>
          </a:xfrm>
        </p:spPr>
        <p:txBody>
          <a:bodyPr/>
          <a:lstStyle/>
          <a:p>
            <a:pPr marL="0" indent="0">
              <a:buNone/>
            </a:pPr>
            <a:r>
              <a:rPr lang="it-IT" sz="2000" b="1" i="1" dirty="0"/>
              <a:t>5</a:t>
            </a:r>
            <a:r>
              <a:rPr lang="it-IT" sz="2000" i="1" dirty="0"/>
              <a:t>. Urgenza di programmare e realizzare “politiche attive”, privilegiandole rispetto a quelle “passive” rivolte a chi già lavora, dirette a creare posti di lavoro</a:t>
            </a:r>
          </a:p>
          <a:p>
            <a:pPr marL="0" indent="0">
              <a:buNone/>
            </a:pPr>
            <a:endParaRPr lang="it-IT" sz="2000" i="1" dirty="0"/>
          </a:p>
          <a:p>
            <a:pPr marL="0" indent="0">
              <a:buNone/>
            </a:pPr>
            <a:r>
              <a:rPr lang="it-IT" sz="2000" b="1" i="1" dirty="0"/>
              <a:t>6</a:t>
            </a:r>
            <a:r>
              <a:rPr lang="it-IT" sz="2000" i="1" dirty="0"/>
              <a:t>. Rafforzare i servizi di orientamento, per indirizzare in modo molto più efficace le scelte lavorative dei giovani, per creare quel “ponte” verso il lavoro, auspicato dalla Commissione Europea, che rafforzi la garanzia di impiego per i giovani</a:t>
            </a:r>
          </a:p>
          <a:p>
            <a:pPr marL="0" indent="0">
              <a:buNone/>
            </a:pPr>
            <a:r>
              <a:rPr lang="it-IT" sz="2000" i="1" dirty="0"/>
              <a:t> </a:t>
            </a:r>
            <a:endParaRPr lang="it-IT" sz="2000" dirty="0"/>
          </a:p>
          <a:p>
            <a:pPr marL="0" indent="0">
              <a:buNone/>
            </a:pPr>
            <a:r>
              <a:rPr lang="it-IT" sz="2000" b="1" i="1" dirty="0"/>
              <a:t>7</a:t>
            </a:r>
            <a:r>
              <a:rPr lang="it-IT" sz="2000" i="1" dirty="0"/>
              <a:t>. Urgenza di realizzare misure di protezione per chi perde il lavoro, che prevedano anche un sostegno attivo al reperimento di nuova occupazione di qualità, con l’utilizzo di percorsi di formazione mirata.</a:t>
            </a:r>
            <a:endParaRPr lang="it-IT" sz="2000" dirty="0"/>
          </a:p>
          <a:p>
            <a:pPr marL="0" indent="0">
              <a:buNone/>
            </a:pPr>
            <a:r>
              <a:rPr lang="it-IT" sz="2000" dirty="0"/>
              <a:t> </a:t>
            </a:r>
          </a:p>
          <a:p>
            <a:pPr marL="0" indent="0">
              <a:buNone/>
            </a:pPr>
            <a:endParaRPr lang="it-IT" sz="2000" dirty="0"/>
          </a:p>
        </p:txBody>
      </p:sp>
      <p:sp>
        <p:nvSpPr>
          <p:cNvPr id="4" name="Segnaposto numero diapositiva 3">
            <a:extLst>
              <a:ext uri="{FF2B5EF4-FFF2-40B4-BE49-F238E27FC236}">
                <a16:creationId xmlns:a16="http://schemas.microsoft.com/office/drawing/2014/main" id="{05446910-048F-0F4A-A817-3205BED6DDED}"/>
              </a:ext>
            </a:extLst>
          </p:cNvPr>
          <p:cNvSpPr>
            <a:spLocks noGrp="1"/>
          </p:cNvSpPr>
          <p:nvPr>
            <p:ph type="sldNum" sz="quarter" idx="12"/>
          </p:nvPr>
        </p:nvSpPr>
        <p:spPr/>
        <p:txBody>
          <a:bodyPr/>
          <a:lstStyle/>
          <a:p>
            <a:fld id="{CCAEAD6E-FF44-C243-92EF-574FE4D11997}" type="slidenum">
              <a:rPr lang="en-US" altLang="it-IT" smtClean="0"/>
              <a:pPr/>
              <a:t>22</a:t>
            </a:fld>
            <a:endParaRPr lang="en-US" altLang="it-IT"/>
          </a:p>
        </p:txBody>
      </p:sp>
    </p:spTree>
    <p:extLst>
      <p:ext uri="{BB962C8B-B14F-4D97-AF65-F5344CB8AC3E}">
        <p14:creationId xmlns:p14="http://schemas.microsoft.com/office/powerpoint/2010/main" val="1358347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559A5BB-08AE-BE47-8573-BBF87B251DFB}"/>
              </a:ext>
            </a:extLst>
          </p:cNvPr>
          <p:cNvSpPr>
            <a:spLocks noGrp="1"/>
          </p:cNvSpPr>
          <p:nvPr>
            <p:ph type="sldNum" sz="quarter" idx="12"/>
          </p:nvPr>
        </p:nvSpPr>
        <p:spPr/>
        <p:txBody>
          <a:bodyPr/>
          <a:lstStyle/>
          <a:p>
            <a:fld id="{CCAEAD6E-FF44-C243-92EF-574FE4D11997}" type="slidenum">
              <a:rPr lang="en-US" altLang="it-IT" smtClean="0"/>
              <a:pPr/>
              <a:t>23</a:t>
            </a:fld>
            <a:endParaRPr lang="en-US" altLang="it-IT"/>
          </a:p>
        </p:txBody>
      </p:sp>
      <p:sp>
        <p:nvSpPr>
          <p:cNvPr id="5" name="Rettangolo 4">
            <a:extLst>
              <a:ext uri="{FF2B5EF4-FFF2-40B4-BE49-F238E27FC236}">
                <a16:creationId xmlns:a16="http://schemas.microsoft.com/office/drawing/2014/main" id="{CC8DD3CA-5EA5-4E4C-9E1E-7397382F8E8C}"/>
              </a:ext>
            </a:extLst>
          </p:cNvPr>
          <p:cNvSpPr/>
          <p:nvPr/>
        </p:nvSpPr>
        <p:spPr>
          <a:xfrm>
            <a:off x="670937" y="2967335"/>
            <a:ext cx="7802136" cy="923330"/>
          </a:xfrm>
          <a:prstGeom prst="rect">
            <a:avLst/>
          </a:prstGeom>
          <a:solidFill>
            <a:schemeClr val="accent2"/>
          </a:solidFill>
        </p:spPr>
        <p:txBody>
          <a:bodyPr wrap="none" lIns="91440" tIns="45720" rIns="91440" bIns="45720">
            <a:spAutoFit/>
          </a:bodyPr>
          <a:lstStyle/>
          <a:p>
            <a:pPr algn="ctr"/>
            <a:r>
              <a:rPr lang="it-IT"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Grazie per l’attenzione!</a:t>
            </a:r>
          </a:p>
        </p:txBody>
      </p:sp>
    </p:spTree>
    <p:extLst>
      <p:ext uri="{BB962C8B-B14F-4D97-AF65-F5344CB8AC3E}">
        <p14:creationId xmlns:p14="http://schemas.microsoft.com/office/powerpoint/2010/main" val="129608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3200" b="1" dirty="0">
                <a:solidFill>
                  <a:srgbClr val="FF0000"/>
                </a:solidFill>
                <a:ea typeface="ＭＳ Ｐゴシック" panose="020B0600070205080204" pitchFamily="34" charset="-128"/>
              </a:rPr>
              <a:t>Il metodo utilizzato: FASE I</a:t>
            </a: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755576" y="2060849"/>
            <a:ext cx="8173317" cy="3888432"/>
          </a:xfrm>
        </p:spPr>
        <p:txBody>
          <a:bodyPr/>
          <a:lstStyle/>
          <a:p>
            <a:pPr marL="0" lvl="0" indent="0">
              <a:buNone/>
            </a:pPr>
            <a:endParaRPr lang="it-IT" sz="2000" dirty="0"/>
          </a:p>
          <a:p>
            <a:pPr marL="0" lvl="0" indent="0">
              <a:buNone/>
            </a:pPr>
            <a:r>
              <a:rPr lang="it-IT" sz="2000" dirty="0"/>
              <a:t>Interlocuzione iniziale diretta con interviste ad alcuni tra gli attori locali più significativi e precisamente:</a:t>
            </a:r>
          </a:p>
          <a:p>
            <a:pPr marL="0" lvl="0" indent="0">
              <a:buNone/>
            </a:pPr>
            <a:endParaRPr lang="it-IT" sz="2000" dirty="0"/>
          </a:p>
          <a:p>
            <a:r>
              <a:rPr lang="it-IT" sz="2000" b="1" dirty="0"/>
              <a:t>Centri per l'impiego</a:t>
            </a:r>
            <a:endParaRPr lang="it-IT" sz="2000" dirty="0"/>
          </a:p>
          <a:p>
            <a:pPr lvl="0"/>
            <a:r>
              <a:rPr lang="it-IT" sz="2000" b="1" dirty="0"/>
              <a:t>Sistema delle imprese </a:t>
            </a:r>
          </a:p>
          <a:p>
            <a:pPr lvl="0"/>
            <a:r>
              <a:rPr lang="it-IT" sz="2000" b="1" dirty="0"/>
              <a:t>Agenzie di Formazione </a:t>
            </a:r>
          </a:p>
          <a:p>
            <a:pPr lvl="0"/>
            <a:r>
              <a:rPr lang="it-IT" sz="2000" b="1" dirty="0"/>
              <a:t>Organizzazioni sindacali</a:t>
            </a:r>
            <a:endParaRPr lang="it-IT" sz="2000" dirty="0"/>
          </a:p>
          <a:p>
            <a:pPr lvl="0"/>
            <a:r>
              <a:rPr lang="it-IT" sz="2000" b="1" dirty="0"/>
              <a:t>Società cooperative </a:t>
            </a:r>
          </a:p>
          <a:p>
            <a:pPr lvl="0"/>
            <a:r>
              <a:rPr lang="it-IT" sz="2000" b="1" dirty="0"/>
              <a:t>Disoccupati/Non Occupati/Precari</a:t>
            </a: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p:txBody>
          <a:bodyPr/>
          <a:lstStyle/>
          <a:p>
            <a:fld id="{CCAEAD6E-FF44-C243-92EF-574FE4D11997}" type="slidenum">
              <a:rPr lang="en-US" altLang="it-IT" smtClean="0"/>
              <a:pPr/>
              <a:t>2</a:t>
            </a:fld>
            <a:endParaRPr lang="en-US" altLang="it-IT"/>
          </a:p>
        </p:txBody>
      </p:sp>
    </p:spTree>
    <p:extLst>
      <p:ext uri="{BB962C8B-B14F-4D97-AF65-F5344CB8AC3E}">
        <p14:creationId xmlns:p14="http://schemas.microsoft.com/office/powerpoint/2010/main" val="84879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2800" b="1" dirty="0">
                <a:solidFill>
                  <a:srgbClr val="3C22BE"/>
                </a:solidFill>
                <a:ea typeface="ＭＳ Ｐゴシック" panose="020B0600070205080204" pitchFamily="34" charset="-128"/>
              </a:rPr>
              <a:t>Principali temi e proposte scaturiti dalle interviste e recepiti da </a:t>
            </a:r>
            <a:r>
              <a:rPr lang="it-IT" altLang="it-IT" sz="2800" b="1" dirty="0" err="1">
                <a:solidFill>
                  <a:srgbClr val="3C22BE"/>
                </a:solidFill>
                <a:ea typeface="ＭＳ Ｐゴシック" panose="020B0600070205080204" pitchFamily="34" charset="-128"/>
              </a:rPr>
              <a:t>PartecipaTO</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539552" y="1988840"/>
            <a:ext cx="8404423" cy="4464496"/>
          </a:xfrm>
        </p:spPr>
        <p:txBody>
          <a:bodyPr/>
          <a:lstStyle/>
          <a:p>
            <a:pPr marL="0" lvl="0" indent="0">
              <a:buNone/>
            </a:pPr>
            <a:r>
              <a:rPr lang="it-IT" sz="1800" b="1" i="1" dirty="0"/>
              <a:t>Sono molti e tutti importanti </a:t>
            </a:r>
            <a:r>
              <a:rPr lang="it-IT" sz="2000" b="1" dirty="0">
                <a:solidFill>
                  <a:srgbClr val="FF0000"/>
                </a:solidFill>
              </a:rPr>
              <a:t>e su di essi torneranno oggi i nostri interlocutori</a:t>
            </a:r>
            <a:r>
              <a:rPr lang="it-IT" sz="1800" b="1" i="1" dirty="0"/>
              <a:t>: </a:t>
            </a:r>
          </a:p>
          <a:p>
            <a:r>
              <a:rPr lang="it-IT" sz="1800" b="1" dirty="0"/>
              <a:t>Fare rete e sistema</a:t>
            </a:r>
            <a:endParaRPr lang="it-IT" sz="1800" dirty="0"/>
          </a:p>
          <a:p>
            <a:pPr lvl="0"/>
            <a:r>
              <a:rPr lang="it-IT" sz="1800" b="1" dirty="0"/>
              <a:t>Garantire un “patto per il lavoro”</a:t>
            </a:r>
            <a:endParaRPr lang="it-IT" sz="1800" dirty="0"/>
          </a:p>
          <a:p>
            <a:pPr lvl="0"/>
            <a:r>
              <a:rPr lang="it-IT" sz="1800" b="1" dirty="0"/>
              <a:t>Coinvolgere maggiormente le imprese</a:t>
            </a:r>
            <a:r>
              <a:rPr lang="it-IT" sz="1800" dirty="0"/>
              <a:t> </a:t>
            </a:r>
          </a:p>
          <a:p>
            <a:pPr lvl="0"/>
            <a:r>
              <a:rPr lang="it-IT" sz="1800" b="1" dirty="0"/>
              <a:t>Garantire un nuovo ruolo ai Centri per l’Impiego</a:t>
            </a:r>
          </a:p>
          <a:p>
            <a:pPr lvl="0"/>
            <a:r>
              <a:rPr lang="it-IT" sz="1800" b="1" dirty="0"/>
              <a:t>Attivare una formazione che valorizzi l’interdipendenza tra i fattori della produzione </a:t>
            </a:r>
            <a:endParaRPr lang="it-IT" sz="1800" b="1" dirty="0">
              <a:highlight>
                <a:srgbClr val="FFFF00"/>
              </a:highlight>
            </a:endParaRPr>
          </a:p>
          <a:p>
            <a:pPr lvl="0"/>
            <a:r>
              <a:rPr lang="it-IT" sz="1800" b="1" dirty="0"/>
              <a:t>Potenziare i percorsi di alternanza scuola-lavoro</a:t>
            </a:r>
          </a:p>
          <a:p>
            <a:pPr lvl="0"/>
            <a:r>
              <a:rPr lang="it-IT" sz="1800" b="1" dirty="0"/>
              <a:t>Allineare tempi e programmi dei corsi di formazione</a:t>
            </a:r>
            <a:endParaRPr lang="it-IT" sz="1800" dirty="0"/>
          </a:p>
          <a:p>
            <a:r>
              <a:rPr lang="it-IT" sz="1800" b="1" dirty="0"/>
              <a:t>Valorizzare</a:t>
            </a:r>
            <a:r>
              <a:rPr lang="it-IT" sz="1800" dirty="0"/>
              <a:t> </a:t>
            </a:r>
            <a:r>
              <a:rPr lang="it-IT" sz="1800" b="1" dirty="0"/>
              <a:t>l’apprendistato</a:t>
            </a:r>
          </a:p>
          <a:p>
            <a:r>
              <a:rPr lang="it-IT" sz="1800" b="1" dirty="0"/>
              <a:t>Incentivare l’imprenditoria autonoma</a:t>
            </a:r>
            <a:endParaRPr lang="it-IT" sz="1800" dirty="0"/>
          </a:p>
          <a:p>
            <a:pPr lvl="0"/>
            <a:r>
              <a:rPr lang="it-IT" sz="1800" b="1" dirty="0"/>
              <a:t>Realizzare progetti di formazione continua</a:t>
            </a:r>
            <a:r>
              <a:rPr lang="it-IT" sz="1800" dirty="0"/>
              <a:t> per </a:t>
            </a:r>
            <a:r>
              <a:rPr lang="it-IT" sz="1800" b="1" dirty="0"/>
              <a:t>adulti</a:t>
            </a:r>
          </a:p>
          <a:p>
            <a:pPr lvl="0"/>
            <a:r>
              <a:rPr lang="it-IT" sz="1800" b="1" dirty="0"/>
              <a:t>Elaborare nuovi strumenti per combattere il lavoro precario</a:t>
            </a:r>
          </a:p>
          <a:p>
            <a:pPr marL="0" lvl="0" indent="0">
              <a:buNone/>
            </a:pPr>
            <a:endParaRPr lang="it-IT" altLang="it-IT" sz="2400" b="1" dirty="0">
              <a:ea typeface="ＭＳ Ｐゴシック" panose="020B0600070205080204" pitchFamily="34" charset="-128"/>
            </a:endParaRPr>
          </a:p>
          <a:p>
            <a:pPr lvl="0"/>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p:txBody>
          <a:bodyPr/>
          <a:lstStyle/>
          <a:p>
            <a:fld id="{CCAEAD6E-FF44-C243-92EF-574FE4D11997}" type="slidenum">
              <a:rPr lang="en-US" altLang="it-IT" smtClean="0"/>
              <a:pPr/>
              <a:t>3</a:t>
            </a:fld>
            <a:endParaRPr lang="en-US" altLang="it-IT" dirty="0"/>
          </a:p>
        </p:txBody>
      </p:sp>
    </p:spTree>
    <p:extLst>
      <p:ext uri="{BB962C8B-B14F-4D97-AF65-F5344CB8AC3E}">
        <p14:creationId xmlns:p14="http://schemas.microsoft.com/office/powerpoint/2010/main" val="368181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1C3F29-9305-E643-B366-20689CA1799A}"/>
              </a:ext>
            </a:extLst>
          </p:cNvPr>
          <p:cNvSpPr>
            <a:spLocks noGrp="1"/>
          </p:cNvSpPr>
          <p:nvPr>
            <p:ph type="title"/>
          </p:nvPr>
        </p:nvSpPr>
        <p:spPr/>
        <p:txBody>
          <a:bodyPr/>
          <a:lstStyle/>
          <a:p>
            <a:r>
              <a:rPr lang="it-IT" altLang="it-IT" sz="3200" b="1" dirty="0">
                <a:solidFill>
                  <a:srgbClr val="FF0000"/>
                </a:solidFill>
                <a:ea typeface="ＭＳ Ｐゴシック" panose="020B0600070205080204" pitchFamily="34" charset="-128"/>
              </a:rPr>
              <a:t>Il metodo utilizzato: FASE II</a:t>
            </a:r>
            <a:endParaRPr lang="it-IT" sz="3200" dirty="0">
              <a:solidFill>
                <a:srgbClr val="FF0000"/>
              </a:solidFill>
            </a:endParaRPr>
          </a:p>
        </p:txBody>
      </p:sp>
      <p:sp>
        <p:nvSpPr>
          <p:cNvPr id="3" name="Segnaposto contenuto 2">
            <a:extLst>
              <a:ext uri="{FF2B5EF4-FFF2-40B4-BE49-F238E27FC236}">
                <a16:creationId xmlns:a16="http://schemas.microsoft.com/office/drawing/2014/main" id="{D9A11592-4A57-7A43-91A4-741E7A634B92}"/>
              </a:ext>
            </a:extLst>
          </p:cNvPr>
          <p:cNvSpPr>
            <a:spLocks noGrp="1"/>
          </p:cNvSpPr>
          <p:nvPr>
            <p:ph idx="1"/>
          </p:nvPr>
        </p:nvSpPr>
        <p:spPr>
          <a:xfrm>
            <a:off x="755576" y="2017713"/>
            <a:ext cx="7931224" cy="4003575"/>
          </a:xfrm>
        </p:spPr>
        <p:txBody>
          <a:bodyPr/>
          <a:lstStyle/>
          <a:p>
            <a:pPr marL="0" indent="0">
              <a:buNone/>
            </a:pPr>
            <a:r>
              <a:rPr lang="it-IT" sz="2000" dirty="0"/>
              <a:t>A partire dallo scorso autunno, in seguito agli spunti e alle suggestioni proposti dai nostri interlocutori, alcuni soci di </a:t>
            </a:r>
            <a:r>
              <a:rPr lang="it-IT" sz="2000" dirty="0" err="1"/>
              <a:t>PartecipaTO</a:t>
            </a:r>
            <a:r>
              <a:rPr lang="it-IT" sz="2000" dirty="0"/>
              <a:t> hanno elaborato propri contributi, su alcuni temi collegati.</a:t>
            </a:r>
          </a:p>
          <a:p>
            <a:pPr marL="0" indent="0">
              <a:buNone/>
            </a:pPr>
            <a:r>
              <a:rPr lang="it-IT" sz="2000" dirty="0"/>
              <a:t>Essi sono stati presentati, discussi e validati tramite incontri online del Tavolo Lavoro, anche con l’intervento di esperti esterni, e poi dell’Assemblea dell’Associazione.</a:t>
            </a:r>
          </a:p>
          <a:p>
            <a:pPr marL="0" indent="0">
              <a:buNone/>
            </a:pPr>
            <a:r>
              <a:rPr lang="it-IT" sz="2000" dirty="0"/>
              <a:t>Essi sono presenti, in forma integrale, sul sito </a:t>
            </a:r>
            <a:r>
              <a:rPr lang="it-IT" sz="2000" dirty="0">
                <a:hlinkClick r:id="rId2"/>
              </a:rPr>
              <a:t>www.partecipato.it</a:t>
            </a:r>
            <a:r>
              <a:rPr lang="it-IT" sz="2000" dirty="0"/>
              <a:t> e poi sintetizzati nel documento che condivide il titolo di questa presentazione (parimenti presente sul sito): nome e cognome dell’autore in calce a ogni slide rinviano al testo originale.</a:t>
            </a:r>
          </a:p>
          <a:p>
            <a:pPr marL="0" indent="0">
              <a:buNone/>
            </a:pPr>
            <a:r>
              <a:rPr lang="it-IT" sz="2000" dirty="0"/>
              <a:t>In quanto segue se ne riprendono alcuni punti salienti.</a:t>
            </a:r>
          </a:p>
        </p:txBody>
      </p:sp>
      <p:sp>
        <p:nvSpPr>
          <p:cNvPr id="4" name="Segnaposto numero diapositiva 3">
            <a:extLst>
              <a:ext uri="{FF2B5EF4-FFF2-40B4-BE49-F238E27FC236}">
                <a16:creationId xmlns:a16="http://schemas.microsoft.com/office/drawing/2014/main" id="{188C335A-6759-DD47-8332-BD66AC8F825F}"/>
              </a:ext>
            </a:extLst>
          </p:cNvPr>
          <p:cNvSpPr>
            <a:spLocks noGrp="1"/>
          </p:cNvSpPr>
          <p:nvPr>
            <p:ph type="sldNum" sz="quarter" idx="12"/>
          </p:nvPr>
        </p:nvSpPr>
        <p:spPr/>
        <p:txBody>
          <a:bodyPr/>
          <a:lstStyle/>
          <a:p>
            <a:fld id="{CCAEAD6E-FF44-C243-92EF-574FE4D11997}" type="slidenum">
              <a:rPr lang="en-US" altLang="it-IT" smtClean="0"/>
              <a:pPr/>
              <a:t>4</a:t>
            </a:fld>
            <a:endParaRPr lang="en-US" altLang="it-IT"/>
          </a:p>
        </p:txBody>
      </p:sp>
    </p:spTree>
    <p:extLst>
      <p:ext uri="{BB962C8B-B14F-4D97-AF65-F5344CB8AC3E}">
        <p14:creationId xmlns:p14="http://schemas.microsoft.com/office/powerpoint/2010/main" val="353065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2800" b="1" dirty="0">
                <a:solidFill>
                  <a:srgbClr val="3C22BE"/>
                </a:solidFill>
                <a:ea typeface="ＭＳ Ｐゴシック" panose="020B0600070205080204" pitchFamily="34" charset="-128"/>
              </a:rPr>
              <a:t>Prospettiva aperte dall’Agenda Europea per le Competenze 2020-2025/1*</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473426" y="2009347"/>
            <a:ext cx="8764463" cy="4231116"/>
          </a:xfrm>
        </p:spPr>
        <p:txBody>
          <a:bodyPr/>
          <a:lstStyle/>
          <a:p>
            <a:pPr marL="0" indent="0">
              <a:buNone/>
            </a:pPr>
            <a:r>
              <a:rPr lang="it-IT" sz="2000" dirty="0"/>
              <a:t>Sostegno e incentivo forti a iniziative innovative discendono dal Parlamento, dal Consiglio e dalla Commissione UE, con il Pilastro Europeo dei Diritti Sociali (PEDS, 20 principi, </a:t>
            </a:r>
            <a:r>
              <a:rPr lang="it-IT" sz="2000" dirty="0" err="1"/>
              <a:t>Goteborg</a:t>
            </a:r>
            <a:r>
              <a:rPr lang="it-IT" sz="2000" dirty="0"/>
              <a:t> 2017) e il relativo Piano d’azione (PA, marzo 2021).</a:t>
            </a:r>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b="1" dirty="0"/>
          </a:p>
          <a:p>
            <a:pPr marL="0" indent="0">
              <a:buNone/>
            </a:pPr>
            <a:r>
              <a:rPr lang="it-IT" sz="2000" b="1" dirty="0"/>
              <a:t>Tra i 20 principi del PEDS </a:t>
            </a:r>
            <a:r>
              <a:rPr lang="it-IT" sz="2000" dirty="0"/>
              <a:t>quelli che più interessano le proposte in discussione sono </a:t>
            </a:r>
            <a:r>
              <a:rPr lang="it-IT" sz="2000" b="1" dirty="0">
                <a:solidFill>
                  <a:srgbClr val="FF0000"/>
                </a:solidFill>
              </a:rPr>
              <a:t>1.</a:t>
            </a:r>
            <a:r>
              <a:rPr lang="it-IT" sz="2000" dirty="0"/>
              <a:t> Istruzione, formazione e apprendimento permanente; </a:t>
            </a:r>
          </a:p>
          <a:p>
            <a:pPr marL="0" indent="0">
              <a:buNone/>
            </a:pPr>
            <a:r>
              <a:rPr lang="it-IT" sz="2000" b="1" dirty="0">
                <a:solidFill>
                  <a:srgbClr val="FF0000"/>
                </a:solidFill>
              </a:rPr>
              <a:t>4. </a:t>
            </a:r>
            <a:r>
              <a:rPr lang="it-IT" sz="2000" dirty="0"/>
              <a:t>Sostegno attivo all’occupazione; </a:t>
            </a:r>
            <a:r>
              <a:rPr lang="it-IT" sz="2000" b="1" dirty="0">
                <a:solidFill>
                  <a:srgbClr val="FF0000"/>
                </a:solidFill>
              </a:rPr>
              <a:t>5.</a:t>
            </a:r>
            <a:r>
              <a:rPr lang="it-IT" sz="2000" dirty="0"/>
              <a:t> Occupazione flessibile e sicura;</a:t>
            </a:r>
            <a:r>
              <a:rPr lang="it-IT" sz="2000" b="1" dirty="0">
                <a:solidFill>
                  <a:srgbClr val="FF0000"/>
                </a:solidFill>
              </a:rPr>
              <a:t> 8. </a:t>
            </a:r>
            <a:r>
              <a:rPr lang="it-IT" sz="2000" dirty="0"/>
              <a:t>Dialogo sociale e coinvolgimento dei lavoratori.</a:t>
            </a:r>
          </a:p>
          <a:p>
            <a:pPr marL="0" indent="0">
              <a:buNone/>
            </a:pPr>
            <a:endParaRPr lang="it-IT" sz="2000" dirty="0"/>
          </a:p>
          <a:p>
            <a:pPr marL="0" indent="0">
              <a:buNone/>
            </a:pPr>
            <a:endParaRPr lang="it-IT" sz="2000" dirty="0"/>
          </a:p>
          <a:p>
            <a:pPr marL="400050" lvl="1" indent="0">
              <a:buClr>
                <a:srgbClr val="4545D2"/>
              </a:buClr>
              <a:buSzPct val="100000"/>
              <a:buNone/>
            </a:pP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p:txBody>
          <a:bodyPr/>
          <a:lstStyle/>
          <a:p>
            <a:fld id="{CCAEAD6E-FF44-C243-92EF-574FE4D11997}" type="slidenum">
              <a:rPr lang="en-US" altLang="it-IT" smtClean="0"/>
              <a:pPr/>
              <a:t>5</a:t>
            </a:fld>
            <a:endParaRPr lang="en-US" altLang="it-IT"/>
          </a:p>
        </p:txBody>
      </p:sp>
      <p:pic>
        <p:nvPicPr>
          <p:cNvPr id="2" name="Immagine 1">
            <a:extLst>
              <a:ext uri="{FF2B5EF4-FFF2-40B4-BE49-F238E27FC236}">
                <a16:creationId xmlns:a16="http://schemas.microsoft.com/office/drawing/2014/main" id="{D0EDFC62-E0AA-534D-983C-75D15189165D}"/>
              </a:ext>
            </a:extLst>
          </p:cNvPr>
          <p:cNvPicPr>
            <a:picLocks noChangeAspect="1"/>
          </p:cNvPicPr>
          <p:nvPr/>
        </p:nvPicPr>
        <p:blipFill>
          <a:blip r:embed="rId3"/>
          <a:stretch>
            <a:fillRect/>
          </a:stretch>
        </p:blipFill>
        <p:spPr>
          <a:xfrm>
            <a:off x="2915816" y="3068960"/>
            <a:ext cx="2232248" cy="1765250"/>
          </a:xfrm>
          <a:prstGeom prst="rect">
            <a:avLst/>
          </a:prstGeom>
        </p:spPr>
      </p:pic>
      <p:sp>
        <p:nvSpPr>
          <p:cNvPr id="4" name="CasellaDiTesto 3">
            <a:extLst>
              <a:ext uri="{FF2B5EF4-FFF2-40B4-BE49-F238E27FC236}">
                <a16:creationId xmlns:a16="http://schemas.microsoft.com/office/drawing/2014/main" id="{9330CEF5-90B4-EC41-A2C2-D851575FBE85}"/>
              </a:ext>
            </a:extLst>
          </p:cNvPr>
          <p:cNvSpPr txBox="1"/>
          <p:nvPr/>
        </p:nvSpPr>
        <p:spPr>
          <a:xfrm>
            <a:off x="558078" y="6366161"/>
            <a:ext cx="4464496" cy="246221"/>
          </a:xfrm>
          <a:prstGeom prst="rect">
            <a:avLst/>
          </a:prstGeom>
          <a:noFill/>
        </p:spPr>
        <p:txBody>
          <a:bodyPr wrap="square" rtlCol="0">
            <a:spAutoFit/>
          </a:bodyPr>
          <a:lstStyle/>
          <a:p>
            <a:r>
              <a:rPr lang="it-IT" sz="1000" dirty="0"/>
              <a:t>* Siria </a:t>
            </a:r>
            <a:r>
              <a:rPr lang="it-IT" sz="1000" dirty="0" err="1"/>
              <a:t>Taurelli</a:t>
            </a:r>
            <a:endParaRPr lang="it-IT" sz="1000" dirty="0"/>
          </a:p>
        </p:txBody>
      </p:sp>
    </p:spTree>
    <p:extLst>
      <p:ext uri="{BB962C8B-B14F-4D97-AF65-F5344CB8AC3E}">
        <p14:creationId xmlns:p14="http://schemas.microsoft.com/office/powerpoint/2010/main" val="150586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2800" b="1" dirty="0">
                <a:solidFill>
                  <a:srgbClr val="3C22BE"/>
                </a:solidFill>
                <a:ea typeface="ＭＳ Ｐゴシック" panose="020B0600070205080204" pitchFamily="34" charset="-128"/>
              </a:rPr>
              <a:t>Prospettiva aperte dall’Agenda Europea per le Competenze 2020-2025/2</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611560" y="1988841"/>
            <a:ext cx="8332415" cy="4251622"/>
          </a:xfrm>
        </p:spPr>
        <p:txBody>
          <a:bodyPr/>
          <a:lstStyle/>
          <a:p>
            <a:pPr marL="0" indent="0">
              <a:buNone/>
            </a:pPr>
            <a:endParaRPr lang="it-IT" sz="2000" b="1" dirty="0"/>
          </a:p>
          <a:p>
            <a:pPr marL="0" indent="0">
              <a:buNone/>
            </a:pPr>
            <a:r>
              <a:rPr lang="it-IT" sz="2000" dirty="0"/>
              <a:t>Il </a:t>
            </a:r>
            <a:r>
              <a:rPr lang="it-IT" sz="2000" b="1" dirty="0"/>
              <a:t>PA </a:t>
            </a:r>
            <a:r>
              <a:rPr lang="it-IT" sz="2000" dirty="0"/>
              <a:t>si concentra su </a:t>
            </a:r>
            <a:r>
              <a:rPr lang="it-IT" sz="2000" b="1" dirty="0"/>
              <a:t>tre macro obiettivi </a:t>
            </a:r>
            <a:r>
              <a:rPr lang="it-IT" sz="2000" dirty="0"/>
              <a:t>che l’UE vuole conseguire entro il 2030: </a:t>
            </a:r>
            <a:r>
              <a:rPr lang="it-IT" sz="2000" b="1" dirty="0">
                <a:solidFill>
                  <a:srgbClr val="FF0000"/>
                </a:solidFill>
              </a:rPr>
              <a:t>1.</a:t>
            </a:r>
            <a:r>
              <a:rPr lang="it-IT" sz="2000" dirty="0"/>
              <a:t> lavoro per almeno il 78 % della popolazione tra i 20 e i 64 anni; </a:t>
            </a:r>
            <a:r>
              <a:rPr lang="it-IT" sz="2000" b="1" dirty="0">
                <a:solidFill>
                  <a:srgbClr val="FF0000"/>
                </a:solidFill>
              </a:rPr>
              <a:t>2.</a:t>
            </a:r>
            <a:r>
              <a:rPr lang="it-IT" sz="2000" dirty="0"/>
              <a:t> partecipazione ogni anno ad attività di formazione per almeno il 60 % degli adulti; </a:t>
            </a:r>
            <a:r>
              <a:rPr lang="it-IT" sz="2000" b="1" dirty="0">
                <a:solidFill>
                  <a:srgbClr val="FF0000"/>
                </a:solidFill>
              </a:rPr>
              <a:t>3.</a:t>
            </a:r>
            <a:r>
              <a:rPr lang="it-IT" sz="2000" dirty="0"/>
              <a:t> riduzione del numero di persone a rischio di povertà o di esclusione sociale di almeno 15 milioni.</a:t>
            </a:r>
          </a:p>
          <a:p>
            <a:pPr marL="0" indent="0">
              <a:buNone/>
            </a:pPr>
            <a:endParaRPr lang="it-IT" sz="2000" dirty="0"/>
          </a:p>
          <a:p>
            <a:pPr marL="0" indent="0">
              <a:buNone/>
            </a:pPr>
            <a:r>
              <a:rPr lang="it-IT" sz="2000" dirty="0"/>
              <a:t>Strategico alla realizzazione degli obiettivi sono la stesura e l’attuazione di </a:t>
            </a:r>
            <a:r>
              <a:rPr lang="it-IT" sz="2000" b="1" dirty="0"/>
              <a:t>Patti per le Competenze</a:t>
            </a:r>
            <a:r>
              <a:rPr lang="it-IT" sz="2000" dirty="0"/>
              <a:t>, che possono avvenire </a:t>
            </a:r>
            <a:r>
              <a:rPr lang="it-IT" sz="2000" b="1" dirty="0"/>
              <a:t>a livello nazionale e/o locale</a:t>
            </a:r>
            <a:r>
              <a:rPr lang="it-IT" sz="2000" dirty="0"/>
              <a:t>, per facilitare sinergie e relazioni più efficaci e fare ponte tra chi analizza i bisogni del mercato del lavoro, chi pianifica e offre formazione e chi crea occupazione. </a:t>
            </a:r>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2000" dirty="0"/>
          </a:p>
          <a:p>
            <a:pPr marL="400050" lvl="1" indent="0">
              <a:buClr>
                <a:srgbClr val="4545D2"/>
              </a:buClr>
              <a:buSzPct val="100000"/>
              <a:buNone/>
            </a:pP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p:txBody>
          <a:bodyPr/>
          <a:lstStyle/>
          <a:p>
            <a:fld id="{CCAEAD6E-FF44-C243-92EF-574FE4D11997}" type="slidenum">
              <a:rPr lang="en-US" altLang="it-IT" smtClean="0"/>
              <a:pPr/>
              <a:t>6</a:t>
            </a:fld>
            <a:endParaRPr lang="en-US" altLang="it-IT"/>
          </a:p>
        </p:txBody>
      </p:sp>
    </p:spTree>
    <p:extLst>
      <p:ext uri="{BB962C8B-B14F-4D97-AF65-F5344CB8AC3E}">
        <p14:creationId xmlns:p14="http://schemas.microsoft.com/office/powerpoint/2010/main" val="292129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p:txBody>
          <a:bodyPr/>
          <a:lstStyle/>
          <a:p>
            <a:r>
              <a:rPr lang="it-IT" altLang="it-IT" sz="2800" b="1" dirty="0">
                <a:solidFill>
                  <a:srgbClr val="3C22BE"/>
                </a:solidFill>
                <a:ea typeface="ＭＳ Ｐゴシック" panose="020B0600070205080204" pitchFamily="34" charset="-128"/>
              </a:rPr>
              <a:t>Il Patto per le Competenze: caratteristiche e spunti applicativi da approfondire</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683568" y="1988840"/>
            <a:ext cx="8260407" cy="4536503"/>
          </a:xfrm>
        </p:spPr>
        <p:txBody>
          <a:bodyPr/>
          <a:lstStyle/>
          <a:p>
            <a:pPr marL="0" indent="0">
              <a:buNone/>
            </a:pPr>
            <a:r>
              <a:rPr lang="it-IT" sz="2000" dirty="0"/>
              <a:t>I partecipanti a un Patto per le Competenze si impegnano a rispettare alcuni principi di base (Charter): </a:t>
            </a:r>
          </a:p>
          <a:p>
            <a:pPr lvl="0"/>
            <a:r>
              <a:rPr lang="it-IT" sz="2000" b="1" dirty="0"/>
              <a:t>promuovere</a:t>
            </a:r>
            <a:r>
              <a:rPr lang="it-IT" sz="2000" dirty="0"/>
              <a:t> le culture dell’apprendimento continuo (</a:t>
            </a:r>
            <a:r>
              <a:rPr lang="it-IT" sz="2000" i="1" dirty="0" err="1"/>
              <a:t>lifelong</a:t>
            </a:r>
            <a:r>
              <a:rPr lang="it-IT" sz="2000" i="1" dirty="0"/>
              <a:t> </a:t>
            </a:r>
            <a:r>
              <a:rPr lang="it-IT" sz="2000" i="1" dirty="0" err="1"/>
              <a:t>learning</a:t>
            </a:r>
            <a:r>
              <a:rPr lang="it-IT" sz="2000" dirty="0"/>
              <a:t>) per tutti</a:t>
            </a:r>
          </a:p>
          <a:p>
            <a:pPr lvl="0"/>
            <a:r>
              <a:rPr lang="it-IT" sz="2000" b="1" dirty="0"/>
              <a:t>costruire</a:t>
            </a:r>
            <a:r>
              <a:rPr lang="it-IT" sz="2000" dirty="0"/>
              <a:t> partenariati forti incentrati sulle competenze</a:t>
            </a:r>
          </a:p>
          <a:p>
            <a:pPr lvl="0"/>
            <a:r>
              <a:rPr lang="it-IT" sz="2000" b="1" dirty="0"/>
              <a:t>monitorare</a:t>
            </a:r>
            <a:r>
              <a:rPr lang="it-IT" sz="2000" dirty="0"/>
              <a:t> domanda e offerta di competenze e anticipare i nuovi bisogni formativi</a:t>
            </a:r>
          </a:p>
          <a:p>
            <a:pPr lvl="0"/>
            <a:r>
              <a:rPr lang="it-IT" sz="2000" b="1" dirty="0"/>
              <a:t>attivarsi </a:t>
            </a:r>
            <a:r>
              <a:rPr lang="it-IT" sz="2000" dirty="0"/>
              <a:t>contro le discriminazioni e in favore dell’uguaglianza di genere e di opportunità. </a:t>
            </a:r>
          </a:p>
          <a:p>
            <a:pPr marL="0" lvl="0" indent="0">
              <a:buNone/>
            </a:pPr>
            <a:r>
              <a:rPr lang="it-IT" sz="2400" b="1" dirty="0">
                <a:solidFill>
                  <a:srgbClr val="FF0000"/>
                </a:solidFill>
              </a:rPr>
              <a:t>Si tratta, a evidenza, di uno strumento potente e innovativo, del quale ci attendiamo diffuse e intelligenti applicazioni, soprattutto a livello locale (da parte pubblica e privata). </a:t>
            </a:r>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1800" dirty="0"/>
          </a:p>
          <a:p>
            <a:pPr marL="0" indent="0">
              <a:buNone/>
            </a:pPr>
            <a:endParaRPr lang="it-IT" sz="2000" dirty="0"/>
          </a:p>
          <a:p>
            <a:pPr marL="400050" lvl="1" indent="0">
              <a:buClr>
                <a:srgbClr val="4545D2"/>
              </a:buClr>
              <a:buSzPct val="100000"/>
              <a:buNone/>
            </a:pP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a:xfrm>
            <a:off x="8316416" y="6324600"/>
            <a:ext cx="370384" cy="457200"/>
          </a:xfrm>
        </p:spPr>
        <p:txBody>
          <a:bodyPr/>
          <a:lstStyle/>
          <a:p>
            <a:fld id="{CCAEAD6E-FF44-C243-92EF-574FE4D11997}" type="slidenum">
              <a:rPr lang="en-US" altLang="it-IT" smtClean="0"/>
              <a:pPr/>
              <a:t>7</a:t>
            </a:fld>
            <a:endParaRPr lang="en-US" altLang="it-IT" dirty="0"/>
          </a:p>
        </p:txBody>
      </p:sp>
    </p:spTree>
    <p:extLst>
      <p:ext uri="{BB962C8B-B14F-4D97-AF65-F5344CB8AC3E}">
        <p14:creationId xmlns:p14="http://schemas.microsoft.com/office/powerpoint/2010/main" val="415881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a:extLst>
              <a:ext uri="{FF2B5EF4-FFF2-40B4-BE49-F238E27FC236}">
                <a16:creationId xmlns:a16="http://schemas.microsoft.com/office/drawing/2014/main" id="{DB042E6E-90B7-4C48-9270-3521D53A2A87}"/>
              </a:ext>
            </a:extLst>
          </p:cNvPr>
          <p:cNvSpPr>
            <a:spLocks noGrp="1"/>
          </p:cNvSpPr>
          <p:nvPr>
            <p:ph type="title"/>
          </p:nvPr>
        </p:nvSpPr>
        <p:spPr>
          <a:xfrm>
            <a:off x="1150938" y="476672"/>
            <a:ext cx="7793037" cy="1283866"/>
          </a:xfrm>
        </p:spPr>
        <p:txBody>
          <a:bodyPr/>
          <a:lstStyle/>
          <a:p>
            <a:r>
              <a:rPr lang="it-IT" altLang="it-IT" sz="2800" b="1" dirty="0">
                <a:solidFill>
                  <a:srgbClr val="3C22BE"/>
                </a:solidFill>
                <a:ea typeface="ＭＳ Ｐゴシック" panose="020B0600070205080204" pitchFamily="34" charset="-128"/>
              </a:rPr>
              <a:t>Riferimenti utili nel Documento Strategico Unitario della Regione</a:t>
            </a:r>
            <a:endParaRPr lang="it-IT" altLang="it-IT" sz="2800" b="1" dirty="0">
              <a:ea typeface="ＭＳ Ｐゴシック" panose="020B0600070205080204" pitchFamily="34" charset="-128"/>
            </a:endParaRPr>
          </a:p>
        </p:txBody>
      </p:sp>
      <p:sp>
        <p:nvSpPr>
          <p:cNvPr id="18434" name="Segnaposto contenuto 2">
            <a:extLst>
              <a:ext uri="{FF2B5EF4-FFF2-40B4-BE49-F238E27FC236}">
                <a16:creationId xmlns:a16="http://schemas.microsoft.com/office/drawing/2014/main" id="{2C166772-A2D5-7346-9EED-9BC5B87F3651}"/>
              </a:ext>
            </a:extLst>
          </p:cNvPr>
          <p:cNvSpPr>
            <a:spLocks noGrp="1"/>
          </p:cNvSpPr>
          <p:nvPr>
            <p:ph idx="1"/>
          </p:nvPr>
        </p:nvSpPr>
        <p:spPr>
          <a:xfrm>
            <a:off x="755576" y="1988840"/>
            <a:ext cx="8188399" cy="4536503"/>
          </a:xfrm>
        </p:spPr>
        <p:txBody>
          <a:bodyPr/>
          <a:lstStyle/>
          <a:p>
            <a:pPr marL="0" indent="0">
              <a:buNone/>
            </a:pPr>
            <a:r>
              <a:rPr lang="it-IT" sz="2000" b="1" dirty="0"/>
              <a:t>Alcuni spunti e proposte formulati nella prima fase di lavoro </a:t>
            </a:r>
            <a:r>
              <a:rPr lang="it-IT" sz="2000" dirty="0"/>
              <a:t>sono coerenti con gli obiettivi enucleati in «OP4 – Piemonte più sociale: occupazione, competenze e inclusione», in particolare per:</a:t>
            </a:r>
          </a:p>
          <a:p>
            <a:pPr marL="457200" indent="-457200">
              <a:buSzPct val="100000"/>
              <a:buFont typeface="+mj-lt"/>
              <a:buAutoNum type="arabicPeriod"/>
            </a:pPr>
            <a:r>
              <a:rPr lang="it-IT" sz="2000" dirty="0"/>
              <a:t>rafforzare l'efficacia dei mercati del lavoro e l'accesso a un'occupazione di qualità, mediante lo sviluppo dell'innovazione e delle infrastrutture sociali</a:t>
            </a:r>
          </a:p>
          <a:p>
            <a:pPr marL="457200" indent="-457200">
              <a:buSzPct val="100000"/>
              <a:buFont typeface="+mj-lt"/>
              <a:buAutoNum type="arabicPeriod"/>
            </a:pPr>
            <a:r>
              <a:rPr lang="it-IT" sz="2000" dirty="0"/>
              <a:t>migliorare l'accesso a servizi di qualità e inclusivi nel campo dell'istruzione, della formazione e dell'apprendimento permanente, mediante lo sviluppo di infrastrutture.</a:t>
            </a:r>
          </a:p>
          <a:p>
            <a:pPr marL="0" indent="0">
              <a:buSzPct val="100000"/>
              <a:buNone/>
            </a:pPr>
            <a:r>
              <a:rPr lang="it-IT" sz="2400" b="1" dirty="0">
                <a:solidFill>
                  <a:srgbClr val="FF0000"/>
                </a:solidFill>
              </a:rPr>
              <a:t>Su di essi è lecito attendersi, nei prossimi mesi, notizie di  applicazioni coerenti e significative da parte di Regione Piemonte.</a:t>
            </a:r>
          </a:p>
          <a:p>
            <a:pPr marL="457200" indent="-457200">
              <a:buSzPct val="100000"/>
              <a:buFont typeface="+mj-lt"/>
              <a:buAutoNum type="arabicPeriod"/>
            </a:pPr>
            <a:endParaRPr lang="it-IT" sz="2400" b="1" dirty="0">
              <a:solidFill>
                <a:srgbClr val="FF0000"/>
              </a:solidFill>
            </a:endParaRPr>
          </a:p>
          <a:p>
            <a:pPr marL="0" indent="0">
              <a:buSzPct val="100000"/>
              <a:buNone/>
            </a:pPr>
            <a:endParaRPr lang="it-IT" sz="2000" dirty="0"/>
          </a:p>
          <a:p>
            <a:pPr marL="0" indent="0">
              <a:buNone/>
            </a:pPr>
            <a:endParaRPr lang="it-IT" sz="1800" dirty="0"/>
          </a:p>
          <a:p>
            <a:pPr marL="0" indent="0">
              <a:buNone/>
            </a:pPr>
            <a:endParaRPr lang="it-IT" sz="1800" dirty="0"/>
          </a:p>
          <a:p>
            <a:pPr marL="0" indent="0">
              <a:buNone/>
            </a:pPr>
            <a:endParaRPr lang="it-IT" sz="2000" dirty="0"/>
          </a:p>
          <a:p>
            <a:pPr marL="400050" lvl="1" indent="0">
              <a:buClr>
                <a:srgbClr val="4545D2"/>
              </a:buClr>
              <a:buSzPct val="100000"/>
              <a:buNone/>
            </a:pPr>
            <a:endParaRPr lang="it-IT" altLang="it-IT" sz="2000" dirty="0">
              <a:ea typeface="ＭＳ Ｐゴシック" panose="020B0600070205080204" pitchFamily="34" charset="-128"/>
            </a:endParaRPr>
          </a:p>
        </p:txBody>
      </p:sp>
      <p:sp>
        <p:nvSpPr>
          <p:cNvPr id="3" name="Segnaposto numero diapositiva 2">
            <a:extLst>
              <a:ext uri="{FF2B5EF4-FFF2-40B4-BE49-F238E27FC236}">
                <a16:creationId xmlns:a16="http://schemas.microsoft.com/office/drawing/2014/main" id="{32CB0FD3-D7DB-4346-995A-3FB0ACD8E61D}"/>
              </a:ext>
            </a:extLst>
          </p:cNvPr>
          <p:cNvSpPr>
            <a:spLocks noGrp="1"/>
          </p:cNvSpPr>
          <p:nvPr>
            <p:ph type="sldNum" sz="quarter" idx="12"/>
          </p:nvPr>
        </p:nvSpPr>
        <p:spPr/>
        <p:txBody>
          <a:bodyPr/>
          <a:lstStyle/>
          <a:p>
            <a:fld id="{CCAEAD6E-FF44-C243-92EF-574FE4D11997}" type="slidenum">
              <a:rPr lang="en-US" altLang="it-IT" smtClean="0"/>
              <a:pPr/>
              <a:t>8</a:t>
            </a:fld>
            <a:endParaRPr lang="en-US" altLang="it-IT"/>
          </a:p>
        </p:txBody>
      </p:sp>
    </p:spTree>
    <p:extLst>
      <p:ext uri="{BB962C8B-B14F-4D97-AF65-F5344CB8AC3E}">
        <p14:creationId xmlns:p14="http://schemas.microsoft.com/office/powerpoint/2010/main" val="2174692793"/>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zione_pier" id="{402B1CA7-7AF0-9547-8CF7-CFD4C35FC679}" vid="{6247E83E-E426-F948-AF88-8EB0990C8442}"/>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6461</TotalTime>
  <Words>3394</Words>
  <Application>Microsoft Office PowerPoint</Application>
  <PresentationFormat>Presentazione su schermo (4:3)</PresentationFormat>
  <Paragraphs>222</Paragraphs>
  <Slides>24</Slides>
  <Notes>12</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Arial</vt:lpstr>
      <vt:lpstr>Wingdings</vt:lpstr>
      <vt:lpstr>Blends</vt:lpstr>
      <vt:lpstr> </vt:lpstr>
      <vt:lpstr>Gli obiettivi  del Tavolo</vt:lpstr>
      <vt:lpstr>Il metodo utilizzato: FASE I</vt:lpstr>
      <vt:lpstr>Principali temi e proposte scaturiti dalle interviste e recepiti da PartecipaTO</vt:lpstr>
      <vt:lpstr>Il metodo utilizzato: FASE II</vt:lpstr>
      <vt:lpstr>Prospettiva aperte dall’Agenda Europea per le Competenze 2020-2025/1*</vt:lpstr>
      <vt:lpstr>Prospettiva aperte dall’Agenda Europea per le Competenze 2020-2025/2</vt:lpstr>
      <vt:lpstr>Il Patto per le Competenze: caratteristiche e spunti applicativi da approfondire</vt:lpstr>
      <vt:lpstr>Riferimenti utili nel Documento Strategico Unitario della Regione</vt:lpstr>
      <vt:lpstr>Un programma straordinario di assunzioni nelle PA/1*</vt:lpstr>
      <vt:lpstr>Un programma straordinario di assunzioni nelle PA/2</vt:lpstr>
      <vt:lpstr>Un programma straordinario di assunzioni nelle PA/3</vt:lpstr>
      <vt:lpstr>Un programma straordinario di assunzioni nelle PA/4</vt:lpstr>
      <vt:lpstr> Il fattore umano. Vademecum per assumere presto e bene nelle amministrazioni pubbliche (estratto dall’executive summary)</vt:lpstr>
      <vt:lpstr>  I giovani e l’orientamento al lavoro: opportunità di creare anche luoghi fisici di aggregazione e comunicazione* </vt:lpstr>
      <vt:lpstr>Rivalutare ruolo e importanza dell’apprendistato*</vt:lpstr>
      <vt:lpstr>Una proposta concreta: l’inserimento lavorativo come apprendisti di percettori di RdC e simili*</vt:lpstr>
      <vt:lpstr>Tre possibili campi di applicazione / 1</vt:lpstr>
      <vt:lpstr>Tre casi emblematici di declinazione della proposta / 2</vt:lpstr>
      <vt:lpstr>Per terminare: uno studio innovativo di economia circolare per favorire il lavoro e non lasciare debiti alle generazioni future / 1*</vt:lpstr>
      <vt:lpstr>Per terminare: uno studio innovativo di economia circolare per favorire il lavoro e non lasciare debiti alle generazioni future / 2</vt:lpstr>
      <vt:lpstr>Le nostre conclusioni, in 7 punti</vt:lpstr>
      <vt:lpstr>Le nostre conclusioni, in 7 punti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Quando, se non ora?</dc:title>
  <dc:creator>Piervincenzo Bondonio</dc:creator>
  <cp:lastModifiedBy>Vittorio Bonamin</cp:lastModifiedBy>
  <cp:revision>180</cp:revision>
  <cp:lastPrinted>2021-06-23T15:46:04Z</cp:lastPrinted>
  <dcterms:created xsi:type="dcterms:W3CDTF">2021-02-02T10:31:08Z</dcterms:created>
  <dcterms:modified xsi:type="dcterms:W3CDTF">2021-09-10T23:30:41Z</dcterms:modified>
</cp:coreProperties>
</file>